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105BC-B993-4693-AA2E-51E6E2EF6F49}" type="datetimeFigureOut">
              <a:rPr lang="it-IT" smtClean="0"/>
              <a:t>29/09/2016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E6E08-529F-453E-8A94-4479B793A8FE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9FAA-C9EA-4AA3-9B58-A8E1ECCFA994}" type="datetime1">
              <a:rPr lang="it-IT" smtClean="0"/>
              <a:t>29/09/2016</a:t>
            </a:fld>
            <a:endParaRPr lang="it-I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8504-5A69-4D9A-99C4-2ACD0165F008}" type="datetime1">
              <a:rPr lang="it-IT" smtClean="0"/>
              <a:t>29/09/2016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3C6C-A273-45AD-9B77-E1D257C0587E}" type="datetime1">
              <a:rPr lang="it-IT" smtClean="0"/>
              <a:t>29/09/2016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7169-0255-466A-B465-B4F1AC8C6719}" type="datetime1">
              <a:rPr lang="it-IT" smtClean="0"/>
              <a:t>29/09/2016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0810D-1761-4A76-8D5A-8AD596669A4C}" type="datetime1">
              <a:rPr lang="it-IT" smtClean="0"/>
              <a:t>29/09/2016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E6215-B225-4F9A-B904-CA65283BD655}" type="datetime1">
              <a:rPr lang="it-IT" smtClean="0"/>
              <a:t>29/09/2016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5ED2-06D0-4C30-A767-F246153C2F8D}" type="datetime1">
              <a:rPr lang="it-IT" smtClean="0"/>
              <a:t>29/09/2016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7F88-B26A-439C-9184-30723F8513B6}" type="datetime1">
              <a:rPr lang="it-IT" smtClean="0"/>
              <a:t>29/09/2016</a:t>
            </a:fld>
            <a:endParaRPr lang="it-IT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A1D9-CC0C-4400-81D0-BC51A687F06A}" type="datetime1">
              <a:rPr lang="it-IT" smtClean="0"/>
              <a:t>29/09/2016</a:t>
            </a:fld>
            <a:endParaRPr lang="it-IT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ED29-48D2-4F71-B3CC-06076724F0E7}" type="datetime1">
              <a:rPr lang="it-IT" smtClean="0"/>
              <a:t>29/09/2016</a:t>
            </a:fld>
            <a:endParaRPr lang="it-I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CF5C-8E65-436D-A0D5-3F47A0E8A3E8}" type="datetime1">
              <a:rPr lang="it-IT" smtClean="0"/>
              <a:t>29/09/2016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EF6D06-DEE4-4BF4-9267-CEA730F85FB6}" type="datetime1">
              <a:rPr lang="it-IT" smtClean="0"/>
              <a:t>29/09/2016</a:t>
            </a:fld>
            <a:endParaRPr lang="it-I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CA82EF-360E-431C-848D-1E4D8F8C778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F:\B2\Guitarra.m4a" TargetMode="External"/><Relationship Id="rId1" Type="http://schemas.openxmlformats.org/officeDocument/2006/relationships/audio" Target="file:///F:\B2\Jefe.m4a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file:///F:\B2\Cena.m4a" TargetMode="External"/><Relationship Id="rId1" Type="http://schemas.openxmlformats.org/officeDocument/2006/relationships/audio" Target="file:///F:\B2\Cita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2\Cena%202.m4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Me dijo que...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Comic Sans MS" pitchFamily="66" charset="0"/>
              </a:rPr>
              <a:t>El estilo indirecto</a:t>
            </a:r>
            <a:endParaRPr lang="it-IT" dirty="0">
              <a:latin typeface="Comic Sans MS" pitchFamily="66" charset="0"/>
            </a:endParaRPr>
          </a:p>
        </p:txBody>
      </p:sp>
      <p:pic>
        <p:nvPicPr>
          <p:cNvPr id="1026" name="Picture 2" descr="C:\Users\MS-F\Desktop\728px-Play-the-Telephone-Game-Step-3-Versi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8476" y="2597150"/>
            <a:ext cx="4567695" cy="3424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¿Qué le dijo?</a:t>
            </a:r>
            <a:br>
              <a:rPr lang="it-IT" dirty="0" smtClean="0"/>
            </a:br>
            <a:r>
              <a:rPr lang="it-IT" sz="2700" dirty="0" smtClean="0"/>
              <a:t>Escucha </a:t>
            </a:r>
            <a:r>
              <a:rPr lang="it-IT" sz="2700" dirty="0" smtClean="0"/>
              <a:t>y reproduce en estilo indirecto</a:t>
            </a:r>
            <a:endParaRPr lang="it-IT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Jefe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Guitarra</a:t>
            </a:r>
            <a:endParaRPr lang="it-IT" dirty="0"/>
          </a:p>
        </p:txBody>
      </p:sp>
      <p:pic>
        <p:nvPicPr>
          <p:cNvPr id="4" name="Jefe.m4a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74888" y="3135313"/>
            <a:ext cx="304800" cy="304800"/>
          </a:xfrm>
          <a:prstGeom prst="rect">
            <a:avLst/>
          </a:prstGeom>
        </p:spPr>
      </p:pic>
      <p:pic>
        <p:nvPicPr>
          <p:cNvPr id="8" name="Guitarra.m4a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640513" y="3135313"/>
            <a:ext cx="304800" cy="3048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Cita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it-IT" dirty="0" smtClean="0"/>
              <a:t>Cena</a:t>
            </a:r>
            <a:endParaRPr lang="it-IT" dirty="0"/>
          </a:p>
        </p:txBody>
      </p:sp>
      <p:pic>
        <p:nvPicPr>
          <p:cNvPr id="7" name="Cita.m4a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74888" y="3135313"/>
            <a:ext cx="304800" cy="304800"/>
          </a:xfrm>
          <a:prstGeom prst="rect">
            <a:avLst/>
          </a:prstGeom>
        </p:spPr>
      </p:pic>
      <p:pic>
        <p:nvPicPr>
          <p:cNvPr id="8" name="Cena.m4a">
            <a:hlinkClick r:id="" action="ppaction://media"/>
          </p:cNvPr>
          <p:cNvPicPr>
            <a:picLocks noGrp="1" noRot="1" noChangeAspect="1"/>
          </p:cNvPicPr>
          <p:nvPr>
            <p:ph sz="quarter" idx="4"/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6640513" y="3135313"/>
            <a:ext cx="304800" cy="304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Cena 2.m4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95800" y="3665538"/>
            <a:ext cx="304800" cy="3048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</p:spPr>
        <p:txBody>
          <a:bodyPr/>
          <a:lstStyle/>
          <a:p>
            <a:r>
              <a:rPr lang="it-IT" dirty="0" smtClean="0"/>
              <a:t>Cena 2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El Viernes por la maÑana...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34" t="21160" r="69268" b="38535"/>
          <a:stretch>
            <a:fillRect/>
          </a:stretch>
        </p:blipFill>
        <p:spPr bwMode="auto">
          <a:xfrm>
            <a:off x="395536" y="1556792"/>
            <a:ext cx="3168352" cy="37370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794" t="25078" r="50171" b="38359"/>
          <a:stretch>
            <a:fillRect/>
          </a:stretch>
        </p:blipFill>
        <p:spPr bwMode="auto">
          <a:xfrm>
            <a:off x="4067944" y="1988840"/>
            <a:ext cx="4612112" cy="2808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Comic Sans MS" pitchFamily="66" charset="0"/>
              </a:rPr>
              <a:t>El sÁbado por la tarde...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276" t="22646" r="6927" b="37579"/>
          <a:stretch>
            <a:fillRect/>
          </a:stretch>
        </p:blipFill>
        <p:spPr bwMode="auto">
          <a:xfrm>
            <a:off x="5076056" y="3501008"/>
            <a:ext cx="3773218" cy="314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5801" t="31125" r="14735" b="29501"/>
          <a:stretch>
            <a:fillRect/>
          </a:stretch>
        </p:blipFill>
        <p:spPr bwMode="auto">
          <a:xfrm>
            <a:off x="0" y="1844824"/>
            <a:ext cx="48245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993" t="20004" r="23008" b="39997"/>
          <a:stretch>
            <a:fillRect/>
          </a:stretch>
        </p:blipFill>
        <p:spPr bwMode="auto">
          <a:xfrm>
            <a:off x="366733" y="1772816"/>
            <a:ext cx="812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Comic Sans MS" pitchFamily="66" charset="0"/>
              </a:rPr>
              <a:t>Quiero &gt; </a:t>
            </a:r>
            <a:r>
              <a:rPr lang="it-IT" b="1" dirty="0" smtClean="0">
                <a:latin typeface="Comic Sans MS" pitchFamily="66" charset="0"/>
              </a:rPr>
              <a:t>Quería      Deja </a:t>
            </a:r>
            <a:r>
              <a:rPr lang="it-IT" b="1" dirty="0" smtClean="0">
                <a:latin typeface="Comic Sans MS" pitchFamily="66" charset="0"/>
              </a:rPr>
              <a:t>&gt; Dejara</a:t>
            </a:r>
            <a:endParaRPr lang="it-IT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34" t="21160" r="69268" b="38535"/>
          <a:stretch>
            <a:fillRect/>
          </a:stretch>
        </p:blipFill>
        <p:spPr bwMode="auto">
          <a:xfrm>
            <a:off x="539552" y="1628800"/>
            <a:ext cx="2808312" cy="32403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35801" t="31125" r="14735" b="29501"/>
          <a:stretch>
            <a:fillRect/>
          </a:stretch>
        </p:blipFill>
        <p:spPr bwMode="auto">
          <a:xfrm>
            <a:off x="3851920" y="3645024"/>
            <a:ext cx="482453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b="1" dirty="0" smtClean="0">
                <a:latin typeface="Comic Sans MS" pitchFamily="66" charset="0"/>
              </a:rPr>
              <a:t>Serás &gt; </a:t>
            </a:r>
            <a:r>
              <a:rPr lang="it-IT" sz="2800" b="1" dirty="0" smtClean="0">
                <a:latin typeface="Comic Sans MS" pitchFamily="66" charset="0"/>
              </a:rPr>
              <a:t>Sería     	 Dices </a:t>
            </a:r>
            <a:r>
              <a:rPr lang="it-IT" sz="2800" b="1" dirty="0" smtClean="0">
                <a:latin typeface="Comic Sans MS" pitchFamily="66" charset="0"/>
              </a:rPr>
              <a:t>&gt; Decía</a:t>
            </a:r>
            <a:r>
              <a:rPr lang="it-IT" sz="3200" b="1" dirty="0" smtClean="0">
                <a:latin typeface="Comic Sans MS" pitchFamily="66" charset="0"/>
              </a:rPr>
              <a:t/>
            </a:r>
            <a:br>
              <a:rPr lang="it-IT" sz="3200" b="1" dirty="0" smtClean="0">
                <a:latin typeface="Comic Sans MS" pitchFamily="66" charset="0"/>
              </a:rPr>
            </a:br>
            <a:r>
              <a:rPr lang="it-IT" sz="2800" b="1" dirty="0" smtClean="0">
                <a:latin typeface="Comic Sans MS" pitchFamily="66" charset="0"/>
              </a:rPr>
              <a:t>Estás volviendo &gt; Estaba volviendo</a:t>
            </a:r>
            <a:endParaRPr lang="it-IT" sz="2800" b="1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94" t="23250" r="50171" b="38359"/>
          <a:stretch>
            <a:fillRect/>
          </a:stretch>
        </p:blipFill>
        <p:spPr bwMode="auto">
          <a:xfrm>
            <a:off x="251520" y="2420888"/>
            <a:ext cx="3941925" cy="2520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7276" t="22355" r="8120" b="41052"/>
          <a:stretch>
            <a:fillRect/>
          </a:stretch>
        </p:blipFill>
        <p:spPr bwMode="auto">
          <a:xfrm>
            <a:off x="4355976" y="1916832"/>
            <a:ext cx="3240360" cy="2569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7802" t="21706" r="59007" b="39997"/>
          <a:stretch>
            <a:fillRect/>
          </a:stretch>
        </p:blipFill>
        <p:spPr bwMode="auto">
          <a:xfrm>
            <a:off x="5436096" y="3991528"/>
            <a:ext cx="3312368" cy="286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directo a indirecto 1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¡No </a:t>
            </a:r>
            <a:r>
              <a:rPr lang="es-ES_tradnl" b="1" dirty="0">
                <a:solidFill>
                  <a:schemeClr val="tx1"/>
                </a:solidFill>
              </a:rPr>
              <a:t>quiero</a:t>
            </a:r>
            <a:r>
              <a:rPr lang="es-ES_tradnl" dirty="0"/>
              <a:t> volver a verte! ¡Y </a:t>
            </a:r>
            <a:r>
              <a:rPr lang="es-ES_tradnl" b="1" dirty="0">
                <a:solidFill>
                  <a:srgbClr val="FF0000"/>
                </a:solidFill>
              </a:rPr>
              <a:t>deja</a:t>
            </a:r>
            <a:r>
              <a:rPr lang="es-ES_tradnl" dirty="0"/>
              <a:t> ya de seguirme!</a:t>
            </a:r>
            <a:endParaRPr lang="it-IT" dirty="0"/>
          </a:p>
          <a:p>
            <a:r>
              <a:rPr lang="es-ES_tradnl" dirty="0"/>
              <a:t>Le dije que no </a:t>
            </a:r>
            <a:r>
              <a:rPr lang="es-ES_tradnl" b="1" dirty="0">
                <a:solidFill>
                  <a:schemeClr val="tx1"/>
                </a:solidFill>
              </a:rPr>
              <a:t>quería</a:t>
            </a:r>
            <a:r>
              <a:rPr lang="es-ES_tradnl" dirty="0"/>
              <a:t> volver a verla y que </a:t>
            </a:r>
            <a:r>
              <a:rPr lang="es-ES_tradnl" b="1" dirty="0">
                <a:solidFill>
                  <a:srgbClr val="FF0000"/>
                </a:solidFill>
              </a:rPr>
              <a:t>dejara</a:t>
            </a:r>
            <a:r>
              <a:rPr lang="es-ES_tradnl" dirty="0"/>
              <a:t> de seguirme.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 directo a indirecto 2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¡</a:t>
            </a:r>
            <a:r>
              <a:rPr lang="es-ES_tradnl" dirty="0">
                <a:solidFill>
                  <a:srgbClr val="7030A0"/>
                </a:solidFill>
              </a:rPr>
              <a:t>Serás</a:t>
            </a:r>
            <a:r>
              <a:rPr lang="es-ES_tradnl" i="1" dirty="0"/>
              <a:t> mío </a:t>
            </a:r>
            <a:r>
              <a:rPr lang="es-ES_tradnl" dirty="0"/>
              <a:t>antes o después!</a:t>
            </a:r>
            <a:endParaRPr lang="it-IT" dirty="0"/>
          </a:p>
          <a:p>
            <a:pPr lvl="0"/>
            <a:r>
              <a:rPr lang="es-ES_tradnl" dirty="0"/>
              <a:t>Pero ¿Qué </a:t>
            </a:r>
            <a:r>
              <a:rPr lang="es-ES_tradnl" b="1" dirty="0">
                <a:solidFill>
                  <a:schemeClr val="tx1"/>
                </a:solidFill>
              </a:rPr>
              <a:t>dices</a:t>
            </a:r>
            <a:r>
              <a:rPr lang="es-ES_tradnl" dirty="0"/>
              <a:t>? ¿¿</a:t>
            </a:r>
            <a:r>
              <a:rPr lang="es-ES_tradnl" b="1" u="sng" dirty="0"/>
              <a:t>Te</a:t>
            </a:r>
            <a:r>
              <a:rPr lang="es-ES_tradnl" b="1" dirty="0"/>
              <a:t> </a:t>
            </a:r>
            <a:r>
              <a:rPr lang="es-ES_tradnl" b="1" dirty="0">
                <a:solidFill>
                  <a:schemeClr val="tx1"/>
                </a:solidFill>
              </a:rPr>
              <a:t>estás volviendo </a:t>
            </a:r>
            <a:r>
              <a:rPr lang="es-ES_tradnl" dirty="0"/>
              <a:t>loca</a:t>
            </a:r>
            <a:r>
              <a:rPr lang="es-ES_tradnl" dirty="0" smtClean="0"/>
              <a:t>??</a:t>
            </a:r>
          </a:p>
          <a:p>
            <a:pPr lvl="0">
              <a:buNone/>
            </a:pPr>
            <a:endParaRPr lang="it-IT" dirty="0"/>
          </a:p>
          <a:p>
            <a:pPr>
              <a:buNone/>
            </a:pPr>
            <a:r>
              <a:rPr lang="es-ES_tradnl" dirty="0"/>
              <a:t>Ella me dijo que </a:t>
            </a:r>
            <a:r>
              <a:rPr lang="es-ES_tradnl" dirty="0">
                <a:solidFill>
                  <a:srgbClr val="7030A0"/>
                </a:solidFill>
              </a:rPr>
              <a:t>sería</a:t>
            </a:r>
            <a:r>
              <a:rPr lang="es-ES_tradnl" dirty="0"/>
              <a:t> </a:t>
            </a:r>
            <a:r>
              <a:rPr lang="es-ES_tradnl" i="1" dirty="0"/>
              <a:t>suyo</a:t>
            </a:r>
            <a:r>
              <a:rPr lang="es-ES_tradnl" dirty="0"/>
              <a:t> antes o después y </a:t>
            </a:r>
            <a:r>
              <a:rPr lang="es-ES_tradnl" dirty="0" smtClean="0"/>
              <a:t>yo le </a:t>
            </a:r>
            <a:r>
              <a:rPr lang="es-ES_tradnl" dirty="0"/>
              <a:t>dije que qué </a:t>
            </a:r>
            <a:r>
              <a:rPr lang="es-ES_tradnl" b="1" dirty="0">
                <a:solidFill>
                  <a:schemeClr val="tx1"/>
                </a:solidFill>
              </a:rPr>
              <a:t>decía</a:t>
            </a:r>
            <a:r>
              <a:rPr lang="es-ES_tradnl" dirty="0"/>
              <a:t> que </a:t>
            </a:r>
            <a:r>
              <a:rPr lang="es-ES_tradnl" b="1" u="sng" dirty="0"/>
              <a:t>se</a:t>
            </a:r>
            <a:r>
              <a:rPr lang="es-ES_tradnl" b="1" dirty="0"/>
              <a:t> </a:t>
            </a:r>
            <a:r>
              <a:rPr lang="es-ES_tradnl" b="1" dirty="0">
                <a:solidFill>
                  <a:schemeClr val="tx1"/>
                </a:solidFill>
              </a:rPr>
              <a:t>estaba volviendo </a:t>
            </a:r>
            <a:r>
              <a:rPr lang="es-ES_tradnl" dirty="0"/>
              <a:t>loca.</a:t>
            </a:r>
            <a:endParaRPr lang="it-IT" dirty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alternancia de los tiempos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Presente &gt; Imperfecto</a:t>
            </a:r>
          </a:p>
          <a:p>
            <a:r>
              <a:rPr lang="it-IT" dirty="0" smtClean="0"/>
              <a:t>Imperativo &gt; Imperfecto de subjuntivo</a:t>
            </a:r>
          </a:p>
          <a:p>
            <a:r>
              <a:rPr lang="it-IT" dirty="0" smtClean="0"/>
              <a:t>Futuro &gt; Condicional</a:t>
            </a:r>
          </a:p>
          <a:p>
            <a:r>
              <a:rPr lang="it-IT" dirty="0" smtClean="0"/>
              <a:t>Pretérito indefinido &gt; Pluscuamperfecto</a:t>
            </a:r>
          </a:p>
          <a:p>
            <a:endParaRPr lang="it-IT" dirty="0"/>
          </a:p>
          <a:p>
            <a:r>
              <a:rPr lang="it-IT" dirty="0" smtClean="0"/>
              <a:t>PS. </a:t>
            </a:r>
            <a:r>
              <a:rPr lang="es-ES_tradnl" dirty="0"/>
              <a:t>Fíjate en los adverbios y en otras palabras como pronombres y determinantes que también cambian.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82EF-360E-431C-848D-1E4D8F8C7786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167</Words>
  <Application>Microsoft Office PowerPoint</Application>
  <PresentationFormat>On-screen Show (4:3)</PresentationFormat>
  <Paragraphs>39</Paragraphs>
  <Slides>12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Me dijo que...</vt:lpstr>
      <vt:lpstr>El Viernes por la maÑana...</vt:lpstr>
      <vt:lpstr>El sÁbado por la tarde...</vt:lpstr>
      <vt:lpstr>Slide 4</vt:lpstr>
      <vt:lpstr>Quiero &gt; Quería      Deja &gt; Dejara</vt:lpstr>
      <vt:lpstr>Serás &gt; Sería       Dices &gt; Decía Estás volviendo &gt; Estaba volviendo</vt:lpstr>
      <vt:lpstr>De directo a indirecto 1</vt:lpstr>
      <vt:lpstr>De directo a indirecto 2</vt:lpstr>
      <vt:lpstr>La alternancia de los tiempos</vt:lpstr>
      <vt:lpstr>¿Qué le dijo? Escucha y reproduce en estilo indirecto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 dijo que...</dc:title>
  <dc:creator>ms-f</dc:creator>
  <cp:lastModifiedBy>ms-f</cp:lastModifiedBy>
  <cp:revision>23</cp:revision>
  <dcterms:created xsi:type="dcterms:W3CDTF">2016-09-28T09:41:13Z</dcterms:created>
  <dcterms:modified xsi:type="dcterms:W3CDTF">2016-09-29T13:12:26Z</dcterms:modified>
</cp:coreProperties>
</file>