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72" r:id="rId2"/>
    <p:sldId id="260" r:id="rId3"/>
    <p:sldId id="256" r:id="rId4"/>
    <p:sldId id="257" r:id="rId5"/>
    <p:sldId id="258" r:id="rId6"/>
    <p:sldId id="264" r:id="rId7"/>
    <p:sldId id="259" r:id="rId8"/>
    <p:sldId id="263" r:id="rId9"/>
    <p:sldId id="262" r:id="rId10"/>
    <p:sldId id="261" r:id="rId11"/>
    <p:sldId id="271" r:id="rId12"/>
    <p:sldId id="265" r:id="rId13"/>
    <p:sldId id="266" r:id="rId14"/>
    <p:sldId id="267" r:id="rId15"/>
    <p:sldId id="268" r:id="rId16"/>
    <p:sldId id="269" r:id="rId17"/>
    <p:sldId id="270" r:id="rId1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CCCC34"/>
    <a:srgbClr val="DEDE2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00" autoAdjust="0"/>
    <p:restoredTop sz="94660"/>
  </p:normalViewPr>
  <p:slideViewPr>
    <p:cSldViewPr>
      <p:cViewPr varScale="1">
        <p:scale>
          <a:sx n="65" d="100"/>
          <a:sy n="65" d="100"/>
        </p:scale>
        <p:origin x="-1578"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6176DE7-5E56-478A-ABFF-6A6AB675CE19}" type="datetimeFigureOut">
              <a:rPr lang="es-ES" smtClean="0"/>
              <a:pPr/>
              <a:t>11/03/2013</a:t>
            </a:fld>
            <a:endParaRPr lang="es-E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7A3F501-E737-43C2-AC42-F323CAD00033}" type="slidenum">
              <a:rPr lang="es-ES" smtClean="0"/>
              <a:pPr/>
              <a:t>‹#›</a:t>
            </a:fld>
            <a:endParaRPr lang="es-ES"/>
          </a:p>
        </p:txBody>
      </p:sp>
    </p:spTree>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F26DD1-54BC-4208-8BAB-A7FE65B4C349}" type="datetimeFigureOut">
              <a:rPr lang="es-ES" smtClean="0"/>
              <a:pPr/>
              <a:t>11/03/2013</a:t>
            </a:fld>
            <a:endParaRPr lang="es-E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7DE90E-AB3A-455A-8F09-77FF46F7210F}" type="slidenum">
              <a:rPr lang="es-ES" smtClean="0"/>
              <a:pPr/>
              <a:t>‹#›</a:t>
            </a:fld>
            <a:endParaRPr lang="es-ES"/>
          </a:p>
        </p:txBody>
      </p:sp>
    </p:spTree>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a:p>
        </p:txBody>
      </p:sp>
      <p:sp>
        <p:nvSpPr>
          <p:cNvPr id="5" name="Footer Placeholder 4"/>
          <p:cNvSpPr>
            <a:spLocks noGrp="1"/>
          </p:cNvSpPr>
          <p:nvPr>
            <p:ph type="ftr" sz="quarter" idx="10"/>
          </p:nvPr>
        </p:nvSpPr>
        <p:spPr/>
        <p:txBody>
          <a:bodyPr/>
          <a:lstStyle/>
          <a:p>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a:p>
        </p:txBody>
      </p:sp>
      <p:sp>
        <p:nvSpPr>
          <p:cNvPr id="4" name="Footer Placeholder 3"/>
          <p:cNvSpPr>
            <a:spLocks noGrp="1"/>
          </p:cNvSpPr>
          <p:nvPr>
            <p:ph type="ftr" sz="quarter" idx="10"/>
          </p:nvPr>
        </p:nvSpPr>
        <p:spPr/>
        <p:txBody>
          <a:bodyPr/>
          <a:lstStyle/>
          <a:p>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s-E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s-ES"/>
          </a:p>
        </p:txBody>
      </p:sp>
      <p:sp>
        <p:nvSpPr>
          <p:cNvPr id="4" name="Date Placeholder 3"/>
          <p:cNvSpPr>
            <a:spLocks noGrp="1"/>
          </p:cNvSpPr>
          <p:nvPr>
            <p:ph type="dt" sz="half" idx="10"/>
          </p:nvPr>
        </p:nvSpPr>
        <p:spPr/>
        <p:txBody>
          <a:bodyPr/>
          <a:lstStyle/>
          <a:p>
            <a:fld id="{889215C0-BDA6-4A08-914B-0F4DA71C238C}" type="datetime1">
              <a:rPr lang="es-ES" smtClean="0"/>
              <a:pPr/>
              <a:t>11/03/2013</a:t>
            </a:fld>
            <a:endParaRPr lang="es-ES"/>
          </a:p>
        </p:txBody>
      </p:sp>
      <p:sp>
        <p:nvSpPr>
          <p:cNvPr id="5" name="Footer Placeholder 4"/>
          <p:cNvSpPr>
            <a:spLocks noGrp="1"/>
          </p:cNvSpPr>
          <p:nvPr>
            <p:ph type="ftr" sz="quarter" idx="11"/>
          </p:nvPr>
        </p:nvSpPr>
        <p:spPr/>
        <p:txBody>
          <a:bodyPr/>
          <a:lstStyle/>
          <a:p>
            <a:r>
              <a:rPr lang="es-ES" smtClean="0"/>
              <a:t>Manuel Palacios Salado  (Universidad de Tallinn, 2013)</a:t>
            </a:r>
            <a:endParaRPr lang="es-ES"/>
          </a:p>
        </p:txBody>
      </p:sp>
      <p:sp>
        <p:nvSpPr>
          <p:cNvPr id="6" name="Slide Number Placeholder 5"/>
          <p:cNvSpPr>
            <a:spLocks noGrp="1"/>
          </p:cNvSpPr>
          <p:nvPr>
            <p:ph type="sldNum" sz="quarter" idx="12"/>
          </p:nvPr>
        </p:nvSpPr>
        <p:spPr/>
        <p:txBody>
          <a:bodyPr/>
          <a:lstStyle/>
          <a:p>
            <a:fld id="{A525EBF2-3028-4981-BC59-CCFD07BE36BF}" type="slidenum">
              <a:rPr lang="es-ES" smtClean="0"/>
              <a:pPr/>
              <a:t>‹#›</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Date Placeholder 3"/>
          <p:cNvSpPr>
            <a:spLocks noGrp="1"/>
          </p:cNvSpPr>
          <p:nvPr>
            <p:ph type="dt" sz="half" idx="10"/>
          </p:nvPr>
        </p:nvSpPr>
        <p:spPr/>
        <p:txBody>
          <a:bodyPr/>
          <a:lstStyle/>
          <a:p>
            <a:fld id="{8465FC59-E00B-4C29-A4E2-B4062A27BB87}" type="datetime1">
              <a:rPr lang="es-ES" smtClean="0"/>
              <a:pPr/>
              <a:t>11/03/2013</a:t>
            </a:fld>
            <a:endParaRPr lang="es-ES"/>
          </a:p>
        </p:txBody>
      </p:sp>
      <p:sp>
        <p:nvSpPr>
          <p:cNvPr id="5" name="Footer Placeholder 4"/>
          <p:cNvSpPr>
            <a:spLocks noGrp="1"/>
          </p:cNvSpPr>
          <p:nvPr>
            <p:ph type="ftr" sz="quarter" idx="11"/>
          </p:nvPr>
        </p:nvSpPr>
        <p:spPr/>
        <p:txBody>
          <a:bodyPr/>
          <a:lstStyle/>
          <a:p>
            <a:r>
              <a:rPr lang="es-ES" smtClean="0"/>
              <a:t>Manuel Palacios Salado  (Universidad de Tallinn, 2013)</a:t>
            </a:r>
            <a:endParaRPr lang="es-ES"/>
          </a:p>
        </p:txBody>
      </p:sp>
      <p:sp>
        <p:nvSpPr>
          <p:cNvPr id="6" name="Slide Number Placeholder 5"/>
          <p:cNvSpPr>
            <a:spLocks noGrp="1"/>
          </p:cNvSpPr>
          <p:nvPr>
            <p:ph type="sldNum" sz="quarter" idx="12"/>
          </p:nvPr>
        </p:nvSpPr>
        <p:spPr/>
        <p:txBody>
          <a:bodyPr/>
          <a:lstStyle/>
          <a:p>
            <a:fld id="{A525EBF2-3028-4981-BC59-CCFD07BE36BF}" type="slidenum">
              <a:rPr lang="es-ES" smtClean="0"/>
              <a:pPr/>
              <a:t>‹#›</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s-E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Date Placeholder 3"/>
          <p:cNvSpPr>
            <a:spLocks noGrp="1"/>
          </p:cNvSpPr>
          <p:nvPr>
            <p:ph type="dt" sz="half" idx="10"/>
          </p:nvPr>
        </p:nvSpPr>
        <p:spPr/>
        <p:txBody>
          <a:bodyPr/>
          <a:lstStyle/>
          <a:p>
            <a:fld id="{5D55F12C-04EB-47FB-84B3-BD38B68CF0D4}" type="datetime1">
              <a:rPr lang="es-ES" smtClean="0"/>
              <a:pPr/>
              <a:t>11/03/2013</a:t>
            </a:fld>
            <a:endParaRPr lang="es-ES"/>
          </a:p>
        </p:txBody>
      </p:sp>
      <p:sp>
        <p:nvSpPr>
          <p:cNvPr id="5" name="Footer Placeholder 4"/>
          <p:cNvSpPr>
            <a:spLocks noGrp="1"/>
          </p:cNvSpPr>
          <p:nvPr>
            <p:ph type="ftr" sz="quarter" idx="11"/>
          </p:nvPr>
        </p:nvSpPr>
        <p:spPr/>
        <p:txBody>
          <a:bodyPr/>
          <a:lstStyle/>
          <a:p>
            <a:r>
              <a:rPr lang="es-ES" smtClean="0"/>
              <a:t>Manuel Palacios Salado  (Universidad de Tallinn, 2013)</a:t>
            </a:r>
            <a:endParaRPr lang="es-ES"/>
          </a:p>
        </p:txBody>
      </p:sp>
      <p:sp>
        <p:nvSpPr>
          <p:cNvPr id="6" name="Slide Number Placeholder 5"/>
          <p:cNvSpPr>
            <a:spLocks noGrp="1"/>
          </p:cNvSpPr>
          <p:nvPr>
            <p:ph type="sldNum" sz="quarter" idx="12"/>
          </p:nvPr>
        </p:nvSpPr>
        <p:spPr/>
        <p:txBody>
          <a:bodyPr/>
          <a:lstStyle/>
          <a:p>
            <a:fld id="{A525EBF2-3028-4981-BC59-CCFD07BE36BF}" type="slidenum">
              <a:rPr lang="es-ES" smtClean="0"/>
              <a:pPr/>
              <a:t>‹#›</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Date Placeholder 3"/>
          <p:cNvSpPr>
            <a:spLocks noGrp="1"/>
          </p:cNvSpPr>
          <p:nvPr>
            <p:ph type="dt" sz="half" idx="10"/>
          </p:nvPr>
        </p:nvSpPr>
        <p:spPr/>
        <p:txBody>
          <a:bodyPr/>
          <a:lstStyle/>
          <a:p>
            <a:fld id="{0A4C7262-F908-4E54-9D0A-878CD29977F6}" type="datetime1">
              <a:rPr lang="es-ES" smtClean="0"/>
              <a:pPr/>
              <a:t>11/03/2013</a:t>
            </a:fld>
            <a:endParaRPr lang="es-ES"/>
          </a:p>
        </p:txBody>
      </p:sp>
      <p:sp>
        <p:nvSpPr>
          <p:cNvPr id="5" name="Footer Placeholder 4"/>
          <p:cNvSpPr>
            <a:spLocks noGrp="1"/>
          </p:cNvSpPr>
          <p:nvPr>
            <p:ph type="ftr" sz="quarter" idx="11"/>
          </p:nvPr>
        </p:nvSpPr>
        <p:spPr/>
        <p:txBody>
          <a:bodyPr/>
          <a:lstStyle/>
          <a:p>
            <a:r>
              <a:rPr lang="es-ES" smtClean="0"/>
              <a:t>Manuel Palacios Salado  (Universidad de Tallinn, 2013)</a:t>
            </a:r>
            <a:endParaRPr lang="es-ES"/>
          </a:p>
        </p:txBody>
      </p:sp>
      <p:sp>
        <p:nvSpPr>
          <p:cNvPr id="6" name="Slide Number Placeholder 5"/>
          <p:cNvSpPr>
            <a:spLocks noGrp="1"/>
          </p:cNvSpPr>
          <p:nvPr>
            <p:ph type="sldNum" sz="quarter" idx="12"/>
          </p:nvPr>
        </p:nvSpPr>
        <p:spPr/>
        <p:txBody>
          <a:bodyPr/>
          <a:lstStyle/>
          <a:p>
            <a:fld id="{A525EBF2-3028-4981-BC59-CCFD07BE36BF}" type="slidenum">
              <a:rPr lang="es-ES" smtClean="0"/>
              <a:pPr/>
              <a:t>‹#›</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s-E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B58F0A-CEB1-44CA-BF81-73562500207D}" type="datetime1">
              <a:rPr lang="es-ES" smtClean="0"/>
              <a:pPr/>
              <a:t>11/03/2013</a:t>
            </a:fld>
            <a:endParaRPr lang="es-ES"/>
          </a:p>
        </p:txBody>
      </p:sp>
      <p:sp>
        <p:nvSpPr>
          <p:cNvPr id="5" name="Footer Placeholder 4"/>
          <p:cNvSpPr>
            <a:spLocks noGrp="1"/>
          </p:cNvSpPr>
          <p:nvPr>
            <p:ph type="ftr" sz="quarter" idx="11"/>
          </p:nvPr>
        </p:nvSpPr>
        <p:spPr/>
        <p:txBody>
          <a:bodyPr/>
          <a:lstStyle/>
          <a:p>
            <a:r>
              <a:rPr lang="es-ES" smtClean="0"/>
              <a:t>Manuel Palacios Salado  (Universidad de Tallinn, 2013)</a:t>
            </a:r>
            <a:endParaRPr lang="es-ES"/>
          </a:p>
        </p:txBody>
      </p:sp>
      <p:sp>
        <p:nvSpPr>
          <p:cNvPr id="6" name="Slide Number Placeholder 5"/>
          <p:cNvSpPr>
            <a:spLocks noGrp="1"/>
          </p:cNvSpPr>
          <p:nvPr>
            <p:ph type="sldNum" sz="quarter" idx="12"/>
          </p:nvPr>
        </p:nvSpPr>
        <p:spPr/>
        <p:txBody>
          <a:bodyPr/>
          <a:lstStyle/>
          <a:p>
            <a:fld id="{A525EBF2-3028-4981-BC59-CCFD07BE36BF}" type="slidenum">
              <a:rPr lang="es-ES" smtClean="0"/>
              <a:pPr/>
              <a:t>‹#›</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5" name="Date Placeholder 4"/>
          <p:cNvSpPr>
            <a:spLocks noGrp="1"/>
          </p:cNvSpPr>
          <p:nvPr>
            <p:ph type="dt" sz="half" idx="10"/>
          </p:nvPr>
        </p:nvSpPr>
        <p:spPr/>
        <p:txBody>
          <a:bodyPr/>
          <a:lstStyle/>
          <a:p>
            <a:fld id="{FED69284-8033-46E6-95E5-73A6B83F4EB6}" type="datetime1">
              <a:rPr lang="es-ES" smtClean="0"/>
              <a:pPr/>
              <a:t>11/03/2013</a:t>
            </a:fld>
            <a:endParaRPr lang="es-ES"/>
          </a:p>
        </p:txBody>
      </p:sp>
      <p:sp>
        <p:nvSpPr>
          <p:cNvPr id="6" name="Footer Placeholder 5"/>
          <p:cNvSpPr>
            <a:spLocks noGrp="1"/>
          </p:cNvSpPr>
          <p:nvPr>
            <p:ph type="ftr" sz="quarter" idx="11"/>
          </p:nvPr>
        </p:nvSpPr>
        <p:spPr/>
        <p:txBody>
          <a:bodyPr/>
          <a:lstStyle/>
          <a:p>
            <a:r>
              <a:rPr lang="es-ES" smtClean="0"/>
              <a:t>Manuel Palacios Salado  (Universidad de Tallinn, 2013)</a:t>
            </a:r>
            <a:endParaRPr lang="es-ES"/>
          </a:p>
        </p:txBody>
      </p:sp>
      <p:sp>
        <p:nvSpPr>
          <p:cNvPr id="7" name="Slide Number Placeholder 6"/>
          <p:cNvSpPr>
            <a:spLocks noGrp="1"/>
          </p:cNvSpPr>
          <p:nvPr>
            <p:ph type="sldNum" sz="quarter" idx="12"/>
          </p:nvPr>
        </p:nvSpPr>
        <p:spPr/>
        <p:txBody>
          <a:bodyPr/>
          <a:lstStyle/>
          <a:p>
            <a:fld id="{A525EBF2-3028-4981-BC59-CCFD07BE36BF}" type="slidenum">
              <a:rPr lang="es-ES" smtClean="0"/>
              <a:pPr/>
              <a:t>‹#›</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s-E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7" name="Date Placeholder 6"/>
          <p:cNvSpPr>
            <a:spLocks noGrp="1"/>
          </p:cNvSpPr>
          <p:nvPr>
            <p:ph type="dt" sz="half" idx="10"/>
          </p:nvPr>
        </p:nvSpPr>
        <p:spPr/>
        <p:txBody>
          <a:bodyPr/>
          <a:lstStyle/>
          <a:p>
            <a:fld id="{A6C983FB-D43A-462A-9E53-C69371EA796A}" type="datetime1">
              <a:rPr lang="es-ES" smtClean="0"/>
              <a:pPr/>
              <a:t>11/03/2013</a:t>
            </a:fld>
            <a:endParaRPr lang="es-ES"/>
          </a:p>
        </p:txBody>
      </p:sp>
      <p:sp>
        <p:nvSpPr>
          <p:cNvPr id="8" name="Footer Placeholder 7"/>
          <p:cNvSpPr>
            <a:spLocks noGrp="1"/>
          </p:cNvSpPr>
          <p:nvPr>
            <p:ph type="ftr" sz="quarter" idx="11"/>
          </p:nvPr>
        </p:nvSpPr>
        <p:spPr/>
        <p:txBody>
          <a:bodyPr/>
          <a:lstStyle/>
          <a:p>
            <a:r>
              <a:rPr lang="es-ES" smtClean="0"/>
              <a:t>Manuel Palacios Salado  (Universidad de Tallinn, 2013)</a:t>
            </a:r>
            <a:endParaRPr lang="es-ES"/>
          </a:p>
        </p:txBody>
      </p:sp>
      <p:sp>
        <p:nvSpPr>
          <p:cNvPr id="9" name="Slide Number Placeholder 8"/>
          <p:cNvSpPr>
            <a:spLocks noGrp="1"/>
          </p:cNvSpPr>
          <p:nvPr>
            <p:ph type="sldNum" sz="quarter" idx="12"/>
          </p:nvPr>
        </p:nvSpPr>
        <p:spPr/>
        <p:txBody>
          <a:bodyPr/>
          <a:lstStyle/>
          <a:p>
            <a:fld id="{A525EBF2-3028-4981-BC59-CCFD07BE36BF}" type="slidenum">
              <a:rPr lang="es-ES" smtClean="0"/>
              <a:pPr/>
              <a:t>‹#›</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Date Placeholder 2"/>
          <p:cNvSpPr>
            <a:spLocks noGrp="1"/>
          </p:cNvSpPr>
          <p:nvPr>
            <p:ph type="dt" sz="half" idx="10"/>
          </p:nvPr>
        </p:nvSpPr>
        <p:spPr/>
        <p:txBody>
          <a:bodyPr/>
          <a:lstStyle/>
          <a:p>
            <a:fld id="{0FE95EC9-80D4-487C-A31F-72EE5DFB1AF8}" type="datetime1">
              <a:rPr lang="es-ES" smtClean="0"/>
              <a:pPr/>
              <a:t>11/03/2013</a:t>
            </a:fld>
            <a:endParaRPr lang="es-ES"/>
          </a:p>
        </p:txBody>
      </p:sp>
      <p:sp>
        <p:nvSpPr>
          <p:cNvPr id="4" name="Footer Placeholder 3"/>
          <p:cNvSpPr>
            <a:spLocks noGrp="1"/>
          </p:cNvSpPr>
          <p:nvPr>
            <p:ph type="ftr" sz="quarter" idx="11"/>
          </p:nvPr>
        </p:nvSpPr>
        <p:spPr/>
        <p:txBody>
          <a:bodyPr/>
          <a:lstStyle/>
          <a:p>
            <a:r>
              <a:rPr lang="es-ES" smtClean="0"/>
              <a:t>Manuel Palacios Salado  (Universidad de Tallinn, 2013)</a:t>
            </a:r>
            <a:endParaRPr lang="es-ES"/>
          </a:p>
        </p:txBody>
      </p:sp>
      <p:sp>
        <p:nvSpPr>
          <p:cNvPr id="5" name="Slide Number Placeholder 4"/>
          <p:cNvSpPr>
            <a:spLocks noGrp="1"/>
          </p:cNvSpPr>
          <p:nvPr>
            <p:ph type="sldNum" sz="quarter" idx="12"/>
          </p:nvPr>
        </p:nvSpPr>
        <p:spPr/>
        <p:txBody>
          <a:bodyPr/>
          <a:lstStyle/>
          <a:p>
            <a:fld id="{A525EBF2-3028-4981-BC59-CCFD07BE36BF}" type="slidenum">
              <a:rPr lang="es-ES" smtClean="0"/>
              <a:pPr/>
              <a:t>‹#›</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60BC9E-DB30-4C72-B930-8F8E0C15FE77}" type="datetime1">
              <a:rPr lang="es-ES" smtClean="0"/>
              <a:pPr/>
              <a:t>11/03/2013</a:t>
            </a:fld>
            <a:endParaRPr lang="es-ES"/>
          </a:p>
        </p:txBody>
      </p:sp>
      <p:sp>
        <p:nvSpPr>
          <p:cNvPr id="3" name="Footer Placeholder 2"/>
          <p:cNvSpPr>
            <a:spLocks noGrp="1"/>
          </p:cNvSpPr>
          <p:nvPr>
            <p:ph type="ftr" sz="quarter" idx="11"/>
          </p:nvPr>
        </p:nvSpPr>
        <p:spPr/>
        <p:txBody>
          <a:bodyPr/>
          <a:lstStyle/>
          <a:p>
            <a:r>
              <a:rPr lang="es-ES" smtClean="0"/>
              <a:t>Manuel Palacios Salado  (Universidad de Tallinn, 2013)</a:t>
            </a:r>
            <a:endParaRPr lang="es-ES"/>
          </a:p>
        </p:txBody>
      </p:sp>
      <p:sp>
        <p:nvSpPr>
          <p:cNvPr id="4" name="Slide Number Placeholder 3"/>
          <p:cNvSpPr>
            <a:spLocks noGrp="1"/>
          </p:cNvSpPr>
          <p:nvPr>
            <p:ph type="sldNum" sz="quarter" idx="12"/>
          </p:nvPr>
        </p:nvSpPr>
        <p:spPr/>
        <p:txBody>
          <a:bodyPr/>
          <a:lstStyle/>
          <a:p>
            <a:fld id="{A525EBF2-3028-4981-BC59-CCFD07BE36BF}" type="slidenum">
              <a:rPr lang="es-ES" smtClean="0"/>
              <a:pPr/>
              <a:t>‹#›</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s-E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526F10-0743-4057-A9FA-B96F86512F4D}" type="datetime1">
              <a:rPr lang="es-ES" smtClean="0"/>
              <a:pPr/>
              <a:t>11/03/2013</a:t>
            </a:fld>
            <a:endParaRPr lang="es-ES"/>
          </a:p>
        </p:txBody>
      </p:sp>
      <p:sp>
        <p:nvSpPr>
          <p:cNvPr id="6" name="Footer Placeholder 5"/>
          <p:cNvSpPr>
            <a:spLocks noGrp="1"/>
          </p:cNvSpPr>
          <p:nvPr>
            <p:ph type="ftr" sz="quarter" idx="11"/>
          </p:nvPr>
        </p:nvSpPr>
        <p:spPr/>
        <p:txBody>
          <a:bodyPr/>
          <a:lstStyle/>
          <a:p>
            <a:r>
              <a:rPr lang="es-ES" smtClean="0"/>
              <a:t>Manuel Palacios Salado  (Universidad de Tallinn, 2013)</a:t>
            </a:r>
            <a:endParaRPr lang="es-ES"/>
          </a:p>
        </p:txBody>
      </p:sp>
      <p:sp>
        <p:nvSpPr>
          <p:cNvPr id="7" name="Slide Number Placeholder 6"/>
          <p:cNvSpPr>
            <a:spLocks noGrp="1"/>
          </p:cNvSpPr>
          <p:nvPr>
            <p:ph type="sldNum" sz="quarter" idx="12"/>
          </p:nvPr>
        </p:nvSpPr>
        <p:spPr/>
        <p:txBody>
          <a:bodyPr/>
          <a:lstStyle/>
          <a:p>
            <a:fld id="{A525EBF2-3028-4981-BC59-CCFD07BE36BF}" type="slidenum">
              <a:rPr lang="es-ES" smtClean="0"/>
              <a:pPr/>
              <a:t>‹#›</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s-E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692E08-80C3-445E-B7BF-2EA34E262F1C}" type="datetime1">
              <a:rPr lang="es-ES" smtClean="0"/>
              <a:pPr/>
              <a:t>11/03/2013</a:t>
            </a:fld>
            <a:endParaRPr lang="es-ES"/>
          </a:p>
        </p:txBody>
      </p:sp>
      <p:sp>
        <p:nvSpPr>
          <p:cNvPr id="6" name="Footer Placeholder 5"/>
          <p:cNvSpPr>
            <a:spLocks noGrp="1"/>
          </p:cNvSpPr>
          <p:nvPr>
            <p:ph type="ftr" sz="quarter" idx="11"/>
          </p:nvPr>
        </p:nvSpPr>
        <p:spPr/>
        <p:txBody>
          <a:bodyPr/>
          <a:lstStyle/>
          <a:p>
            <a:r>
              <a:rPr lang="es-ES" smtClean="0"/>
              <a:t>Manuel Palacios Salado  (Universidad de Tallinn, 2013)</a:t>
            </a:r>
            <a:endParaRPr lang="es-ES"/>
          </a:p>
        </p:txBody>
      </p:sp>
      <p:sp>
        <p:nvSpPr>
          <p:cNvPr id="7" name="Slide Number Placeholder 6"/>
          <p:cNvSpPr>
            <a:spLocks noGrp="1"/>
          </p:cNvSpPr>
          <p:nvPr>
            <p:ph type="sldNum" sz="quarter" idx="12"/>
          </p:nvPr>
        </p:nvSpPr>
        <p:spPr/>
        <p:txBody>
          <a:bodyPr/>
          <a:lstStyle/>
          <a:p>
            <a:fld id="{A525EBF2-3028-4981-BC59-CCFD07BE36BF}" type="slidenum">
              <a:rPr lang="es-ES" smtClean="0"/>
              <a:pPr/>
              <a:t>‹#›</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s-E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CC4793-1A41-4841-837E-385BBAE607EB}" type="datetime1">
              <a:rPr lang="es-ES" smtClean="0"/>
              <a:pPr/>
              <a:t>11/03/2013</a:t>
            </a:fld>
            <a:endParaRPr lang="es-E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s-ES" smtClean="0"/>
              <a:t>Manuel Palacios Salado  (Universidad de Tallinn, 2013)</a:t>
            </a:r>
            <a:endParaRPr lang="es-E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25EBF2-3028-4981-BC59-CCFD07BE36BF}" type="slidenum">
              <a:rPr lang="es-ES" smtClean="0"/>
              <a:pPr/>
              <a:t>‹#›</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3501008"/>
            <a:ext cx="8229600" cy="1617043"/>
          </a:xfrm>
        </p:spPr>
        <p:txBody>
          <a:bodyPr>
            <a:normAutofit lnSpcReduction="10000"/>
          </a:bodyPr>
          <a:lstStyle/>
          <a:p>
            <a:pPr algn="r">
              <a:buNone/>
            </a:pPr>
            <a:endParaRPr lang="es-ES" dirty="0" smtClean="0"/>
          </a:p>
          <a:p>
            <a:pPr algn="r">
              <a:buNone/>
            </a:pPr>
            <a:r>
              <a:rPr lang="es-ES" b="1" dirty="0" smtClean="0"/>
              <a:t>Manuel Palacios Salado</a:t>
            </a:r>
          </a:p>
          <a:p>
            <a:pPr algn="r">
              <a:buNone/>
            </a:pPr>
            <a:r>
              <a:rPr lang="es-ES" i="1" dirty="0" smtClean="0"/>
              <a:t>Universidad de </a:t>
            </a:r>
            <a:r>
              <a:rPr lang="es-ES" i="1" dirty="0" err="1" smtClean="0"/>
              <a:t>Tallinn</a:t>
            </a:r>
            <a:r>
              <a:rPr lang="es-ES" i="1" dirty="0" smtClean="0"/>
              <a:t>, 2013</a:t>
            </a:r>
            <a:endParaRPr lang="es-ES" i="1" dirty="0"/>
          </a:p>
        </p:txBody>
      </p:sp>
      <p:sp>
        <p:nvSpPr>
          <p:cNvPr id="5" name="Title 1"/>
          <p:cNvSpPr>
            <a:spLocks noGrp="1"/>
          </p:cNvSpPr>
          <p:nvPr>
            <p:ph type="title"/>
          </p:nvPr>
        </p:nvSpPr>
        <p:spPr>
          <a:xfrm>
            <a:off x="539552" y="1772816"/>
            <a:ext cx="8229600" cy="1143000"/>
          </a:xfrm>
        </p:spPr>
        <p:txBody>
          <a:bodyPr>
            <a:normAutofit fontScale="90000"/>
          </a:bodyPr>
          <a:lstStyle/>
          <a:p>
            <a:r>
              <a:rPr lang="es-ES" sz="5400" b="1" dirty="0" smtClean="0">
                <a:solidFill>
                  <a:schemeClr val="tx2"/>
                </a:solidFill>
              </a:rPr>
              <a:t>Familias Léxicas: </a:t>
            </a:r>
            <a:br>
              <a:rPr lang="es-ES" sz="5400" b="1" dirty="0" smtClean="0">
                <a:solidFill>
                  <a:schemeClr val="tx2"/>
                </a:solidFill>
              </a:rPr>
            </a:br>
            <a:r>
              <a:rPr lang="es-ES" sz="5400" b="1" i="1" dirty="0" smtClean="0">
                <a:solidFill>
                  <a:schemeClr val="tx2"/>
                </a:solidFill>
              </a:rPr>
              <a:t>A</a:t>
            </a:r>
            <a:r>
              <a:rPr lang="es-ES" sz="5400" b="1" i="1" dirty="0" smtClean="0">
                <a:solidFill>
                  <a:schemeClr val="tx2"/>
                </a:solidFill>
              </a:rPr>
              <a:t>ctor</a:t>
            </a:r>
            <a:r>
              <a:rPr lang="es-ES" sz="5400" b="1" i="1" dirty="0" smtClean="0">
                <a:solidFill>
                  <a:schemeClr val="tx2"/>
                </a:solidFill>
              </a:rPr>
              <a:t>, dividir, letra</a:t>
            </a:r>
            <a:endParaRPr lang="es-ES" sz="5400" b="1" i="1" dirty="0">
              <a:solidFill>
                <a:schemeClr val="tx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634082"/>
          </a:xfrm>
        </p:spPr>
        <p:txBody>
          <a:bodyPr>
            <a:normAutofit fontScale="90000"/>
          </a:bodyPr>
          <a:lstStyle/>
          <a:p>
            <a:r>
              <a:rPr lang="es-ES" b="1" dirty="0" smtClean="0">
                <a:solidFill>
                  <a:schemeClr val="bg2">
                    <a:lumMod val="25000"/>
                  </a:schemeClr>
                </a:solidFill>
              </a:rPr>
              <a:t>Elige la opción correcta:</a:t>
            </a:r>
            <a:br>
              <a:rPr lang="es-ES" b="1" dirty="0" smtClean="0">
                <a:solidFill>
                  <a:schemeClr val="bg2">
                    <a:lumMod val="25000"/>
                  </a:schemeClr>
                </a:solidFill>
              </a:rPr>
            </a:br>
            <a:endParaRPr lang="es-ES" b="1" dirty="0">
              <a:solidFill>
                <a:schemeClr val="bg2">
                  <a:lumMod val="25000"/>
                </a:schemeClr>
              </a:solidFill>
            </a:endParaRPr>
          </a:p>
        </p:txBody>
      </p:sp>
      <p:sp>
        <p:nvSpPr>
          <p:cNvPr id="3" name="Content Placeholder 2"/>
          <p:cNvSpPr>
            <a:spLocks noGrp="1"/>
          </p:cNvSpPr>
          <p:nvPr>
            <p:ph idx="1"/>
          </p:nvPr>
        </p:nvSpPr>
        <p:spPr>
          <a:xfrm>
            <a:off x="457200" y="1052736"/>
            <a:ext cx="8229600" cy="5805264"/>
          </a:xfrm>
        </p:spPr>
        <p:txBody>
          <a:bodyPr>
            <a:normAutofit fontScale="62500" lnSpcReduction="20000"/>
          </a:bodyPr>
          <a:lstStyle/>
          <a:p>
            <a:pPr algn="just"/>
            <a:r>
              <a:rPr lang="es-ES" dirty="0" smtClean="0">
                <a:solidFill>
                  <a:schemeClr val="accent3">
                    <a:lumMod val="50000"/>
                  </a:schemeClr>
                </a:solidFill>
              </a:rPr>
              <a:t>Tenemos que </a:t>
            </a:r>
            <a:r>
              <a:rPr lang="es-ES" i="1" dirty="0" smtClean="0">
                <a:solidFill>
                  <a:schemeClr val="accent3">
                    <a:lumMod val="50000"/>
                  </a:schemeClr>
                </a:solidFill>
              </a:rPr>
              <a:t>dividir / divisar </a:t>
            </a:r>
            <a:r>
              <a:rPr lang="es-ES" dirty="0" smtClean="0">
                <a:solidFill>
                  <a:schemeClr val="accent3">
                    <a:lumMod val="50000"/>
                  </a:schemeClr>
                </a:solidFill>
              </a:rPr>
              <a:t>las tareas del hogar.</a:t>
            </a:r>
          </a:p>
          <a:p>
            <a:pPr algn="just"/>
            <a:r>
              <a:rPr lang="es-ES" dirty="0" smtClean="0">
                <a:solidFill>
                  <a:schemeClr val="accent3">
                    <a:lumMod val="50000"/>
                  </a:schemeClr>
                </a:solidFill>
              </a:rPr>
              <a:t>Este </a:t>
            </a:r>
            <a:r>
              <a:rPr lang="es-ES" dirty="0" err="1" smtClean="0">
                <a:solidFill>
                  <a:schemeClr val="accent3">
                    <a:lumMod val="50000"/>
                  </a:schemeClr>
                </a:solidFill>
              </a:rPr>
              <a:t>finde</a:t>
            </a:r>
            <a:r>
              <a:rPr lang="es-ES" dirty="0" smtClean="0">
                <a:solidFill>
                  <a:schemeClr val="accent3">
                    <a:lumMod val="50000"/>
                  </a:schemeClr>
                </a:solidFill>
              </a:rPr>
              <a:t> nos vamos a Riga. Tenemos que cambiar </a:t>
            </a:r>
            <a:r>
              <a:rPr lang="es-ES" i="1" dirty="0" smtClean="0">
                <a:solidFill>
                  <a:schemeClr val="accent3">
                    <a:lumMod val="50000"/>
                  </a:schemeClr>
                </a:solidFill>
              </a:rPr>
              <a:t>divisas / dividendos</a:t>
            </a:r>
            <a:r>
              <a:rPr lang="es-ES" dirty="0" smtClean="0">
                <a:solidFill>
                  <a:schemeClr val="accent3">
                    <a:lumMod val="50000"/>
                  </a:schemeClr>
                </a:solidFill>
              </a:rPr>
              <a:t>.</a:t>
            </a:r>
          </a:p>
          <a:p>
            <a:pPr algn="just"/>
            <a:r>
              <a:rPr lang="es-ES" dirty="0" smtClean="0">
                <a:solidFill>
                  <a:schemeClr val="accent3">
                    <a:lumMod val="50000"/>
                  </a:schemeClr>
                </a:solidFill>
              </a:rPr>
              <a:t>No saldrás de casa hasta que no termines todas las </a:t>
            </a:r>
            <a:r>
              <a:rPr lang="es-ES" i="1" dirty="0" smtClean="0">
                <a:solidFill>
                  <a:schemeClr val="accent3">
                    <a:lumMod val="50000"/>
                  </a:schemeClr>
                </a:solidFill>
              </a:rPr>
              <a:t>divisibilidades / divisiones</a:t>
            </a:r>
            <a:r>
              <a:rPr lang="es-ES" dirty="0" smtClean="0">
                <a:solidFill>
                  <a:schemeClr val="accent3">
                    <a:lumMod val="50000"/>
                  </a:schemeClr>
                </a:solidFill>
              </a:rPr>
              <a:t>.</a:t>
            </a:r>
          </a:p>
          <a:p>
            <a:pPr algn="just"/>
            <a:r>
              <a:rPr lang="es-ES" dirty="0" smtClean="0">
                <a:solidFill>
                  <a:schemeClr val="accent3">
                    <a:lumMod val="50000"/>
                  </a:schemeClr>
                </a:solidFill>
              </a:rPr>
              <a:t>Para saber si una división está bien hecha tienes que multiplicar el cociente por el </a:t>
            </a:r>
            <a:r>
              <a:rPr lang="es-ES" i="1" dirty="0" smtClean="0">
                <a:solidFill>
                  <a:schemeClr val="accent3">
                    <a:lumMod val="50000"/>
                  </a:schemeClr>
                </a:solidFill>
              </a:rPr>
              <a:t>divisor / dividendo </a:t>
            </a:r>
            <a:r>
              <a:rPr lang="es-ES" dirty="0" smtClean="0">
                <a:solidFill>
                  <a:schemeClr val="accent3">
                    <a:lumMod val="50000"/>
                  </a:schemeClr>
                </a:solidFill>
              </a:rPr>
              <a:t>y sumarle el resto; el resultado debe ser igual al </a:t>
            </a:r>
            <a:r>
              <a:rPr lang="es-ES" i="1" dirty="0" smtClean="0">
                <a:solidFill>
                  <a:schemeClr val="accent3">
                    <a:lumMod val="50000"/>
                  </a:schemeClr>
                </a:solidFill>
              </a:rPr>
              <a:t>divisor / dividendo</a:t>
            </a:r>
            <a:r>
              <a:rPr lang="es-ES" dirty="0" smtClean="0">
                <a:solidFill>
                  <a:schemeClr val="accent3">
                    <a:lumMod val="50000"/>
                  </a:schemeClr>
                </a:solidFill>
              </a:rPr>
              <a:t>.</a:t>
            </a:r>
          </a:p>
          <a:p>
            <a:pPr algn="just"/>
            <a:r>
              <a:rPr lang="es-ES" dirty="0" smtClean="0">
                <a:solidFill>
                  <a:schemeClr val="accent3">
                    <a:lumMod val="50000"/>
                  </a:schemeClr>
                </a:solidFill>
              </a:rPr>
              <a:t>Según el criterio de </a:t>
            </a:r>
            <a:r>
              <a:rPr lang="es-ES" i="1" dirty="0" smtClean="0">
                <a:solidFill>
                  <a:schemeClr val="accent3">
                    <a:lumMod val="50000"/>
                  </a:schemeClr>
                </a:solidFill>
              </a:rPr>
              <a:t>división / divisibilidad</a:t>
            </a:r>
            <a:r>
              <a:rPr lang="es-ES" dirty="0" smtClean="0">
                <a:solidFill>
                  <a:schemeClr val="accent3">
                    <a:lumMod val="50000"/>
                  </a:schemeClr>
                </a:solidFill>
              </a:rPr>
              <a:t>, un número es </a:t>
            </a:r>
            <a:r>
              <a:rPr lang="es-ES" i="1" dirty="0" smtClean="0">
                <a:solidFill>
                  <a:schemeClr val="accent3">
                    <a:lumMod val="50000"/>
                  </a:schemeClr>
                </a:solidFill>
              </a:rPr>
              <a:t>divisional / divisible </a:t>
            </a:r>
            <a:r>
              <a:rPr lang="es-ES" dirty="0" smtClean="0">
                <a:solidFill>
                  <a:schemeClr val="accent3">
                    <a:lumMod val="50000"/>
                  </a:schemeClr>
                </a:solidFill>
              </a:rPr>
              <a:t>por 3 cuando la suma de sus cifras es múltiplo de 3. </a:t>
            </a:r>
            <a:r>
              <a:rPr lang="es-ES" dirty="0" err="1" smtClean="0">
                <a:solidFill>
                  <a:schemeClr val="accent3">
                    <a:lumMod val="50000"/>
                  </a:schemeClr>
                </a:solidFill>
              </a:rPr>
              <a:t>Ej</a:t>
            </a:r>
            <a:r>
              <a:rPr lang="es-ES" dirty="0" smtClean="0">
                <a:solidFill>
                  <a:schemeClr val="accent3">
                    <a:lumMod val="50000"/>
                  </a:schemeClr>
                </a:solidFill>
              </a:rPr>
              <a:t>: 27 (2+7=9).</a:t>
            </a:r>
          </a:p>
          <a:p>
            <a:pPr algn="just"/>
            <a:r>
              <a:rPr lang="es-ES" dirty="0" smtClean="0">
                <a:solidFill>
                  <a:schemeClr val="accent3">
                    <a:lumMod val="50000"/>
                  </a:schemeClr>
                </a:solidFill>
              </a:rPr>
              <a:t>En España, coexisten el método </a:t>
            </a:r>
            <a:r>
              <a:rPr lang="es-ES" i="1" dirty="0" smtClean="0">
                <a:solidFill>
                  <a:schemeClr val="accent3">
                    <a:lumMod val="50000"/>
                  </a:schemeClr>
                </a:solidFill>
              </a:rPr>
              <a:t>divisivo / divididero </a:t>
            </a:r>
            <a:r>
              <a:rPr lang="es-ES" dirty="0" smtClean="0">
                <a:solidFill>
                  <a:schemeClr val="accent3">
                    <a:lumMod val="50000"/>
                  </a:schemeClr>
                </a:solidFill>
              </a:rPr>
              <a:t>y </a:t>
            </a:r>
            <a:r>
              <a:rPr lang="es-ES" dirty="0" err="1" smtClean="0">
                <a:solidFill>
                  <a:schemeClr val="accent3">
                    <a:lumMod val="50000"/>
                  </a:schemeClr>
                </a:solidFill>
              </a:rPr>
              <a:t>aglomerativo</a:t>
            </a:r>
            <a:r>
              <a:rPr lang="es-ES" dirty="0" smtClean="0">
                <a:solidFill>
                  <a:schemeClr val="accent3">
                    <a:lumMod val="50000"/>
                  </a:schemeClr>
                </a:solidFill>
              </a:rPr>
              <a:t> para la delimitación de regiones de procedencia de las especies forestales.</a:t>
            </a:r>
          </a:p>
          <a:p>
            <a:pPr algn="just"/>
            <a:r>
              <a:rPr lang="es-ES" dirty="0" smtClean="0">
                <a:solidFill>
                  <a:schemeClr val="accent3">
                    <a:lumMod val="50000"/>
                  </a:schemeClr>
                </a:solidFill>
              </a:rPr>
              <a:t>La herencia, </a:t>
            </a:r>
            <a:r>
              <a:rPr lang="es-ES" i="1" dirty="0" smtClean="0">
                <a:solidFill>
                  <a:schemeClr val="accent3">
                    <a:lumMod val="50000"/>
                  </a:schemeClr>
                </a:solidFill>
              </a:rPr>
              <a:t>divididera / divisionaria </a:t>
            </a:r>
            <a:r>
              <a:rPr lang="es-ES" dirty="0" smtClean="0">
                <a:solidFill>
                  <a:schemeClr val="accent3">
                    <a:lumMod val="50000"/>
                  </a:schemeClr>
                </a:solidFill>
              </a:rPr>
              <a:t>en</a:t>
            </a:r>
            <a:r>
              <a:rPr lang="es-ES" i="1" dirty="0" smtClean="0">
                <a:solidFill>
                  <a:schemeClr val="accent3">
                    <a:lumMod val="50000"/>
                  </a:schemeClr>
                </a:solidFill>
              </a:rPr>
              <a:t> </a:t>
            </a:r>
            <a:r>
              <a:rPr lang="es-ES" dirty="0" smtClean="0">
                <a:solidFill>
                  <a:schemeClr val="accent3">
                    <a:lumMod val="50000"/>
                  </a:schemeClr>
                </a:solidFill>
              </a:rPr>
              <a:t>5 partes, se hará efectiva el próximo día 15.</a:t>
            </a:r>
          </a:p>
          <a:p>
            <a:pPr algn="just"/>
            <a:r>
              <a:rPr lang="es-ES" dirty="0" smtClean="0">
                <a:solidFill>
                  <a:schemeClr val="accent3">
                    <a:lumMod val="50000"/>
                  </a:schemeClr>
                </a:solidFill>
              </a:rPr>
              <a:t>El </a:t>
            </a:r>
            <a:r>
              <a:rPr lang="es-ES" i="1" dirty="0" smtClean="0">
                <a:solidFill>
                  <a:schemeClr val="accent3">
                    <a:lumMod val="50000"/>
                  </a:schemeClr>
                </a:solidFill>
              </a:rPr>
              <a:t>divisionario / divisorio </a:t>
            </a:r>
            <a:r>
              <a:rPr lang="es-ES" dirty="0" smtClean="0">
                <a:solidFill>
                  <a:schemeClr val="accent3">
                    <a:lumMod val="50000"/>
                  </a:schemeClr>
                </a:solidFill>
              </a:rPr>
              <a:t>Martínez Hueco murió el 15 de abril de 1998.</a:t>
            </a:r>
          </a:p>
          <a:p>
            <a:pPr algn="just"/>
            <a:r>
              <a:rPr lang="es-ES" dirty="0" smtClean="0">
                <a:solidFill>
                  <a:schemeClr val="accent3">
                    <a:lumMod val="50000"/>
                  </a:schemeClr>
                </a:solidFill>
              </a:rPr>
              <a:t>El río </a:t>
            </a:r>
            <a:r>
              <a:rPr lang="es-ES" dirty="0" err="1" smtClean="0">
                <a:solidFill>
                  <a:schemeClr val="accent3">
                    <a:lumMod val="50000"/>
                  </a:schemeClr>
                </a:solidFill>
              </a:rPr>
              <a:t>Guadalucho</a:t>
            </a:r>
            <a:r>
              <a:rPr lang="es-ES" dirty="0" smtClean="0">
                <a:solidFill>
                  <a:schemeClr val="accent3">
                    <a:lumMod val="50000"/>
                  </a:schemeClr>
                </a:solidFill>
              </a:rPr>
              <a:t> funciona como línea divisional / divisoria entre las poblaciones de </a:t>
            </a:r>
            <a:r>
              <a:rPr lang="es-ES" dirty="0" err="1" smtClean="0">
                <a:solidFill>
                  <a:schemeClr val="accent3">
                    <a:lumMod val="50000"/>
                  </a:schemeClr>
                </a:solidFill>
              </a:rPr>
              <a:t>Villavieja</a:t>
            </a:r>
            <a:r>
              <a:rPr lang="es-ES" dirty="0" smtClean="0">
                <a:solidFill>
                  <a:schemeClr val="accent3">
                    <a:lumMod val="50000"/>
                  </a:schemeClr>
                </a:solidFill>
              </a:rPr>
              <a:t> del Marqués y </a:t>
            </a:r>
            <a:r>
              <a:rPr lang="es-ES" dirty="0" err="1" smtClean="0">
                <a:solidFill>
                  <a:schemeClr val="accent3">
                    <a:lumMod val="50000"/>
                  </a:schemeClr>
                </a:solidFill>
              </a:rPr>
              <a:t>Alcornocejos</a:t>
            </a:r>
            <a:r>
              <a:rPr lang="es-ES" dirty="0" smtClean="0">
                <a:solidFill>
                  <a:schemeClr val="accent3">
                    <a:lumMod val="50000"/>
                  </a:schemeClr>
                </a:solidFill>
              </a:rPr>
              <a:t>.</a:t>
            </a:r>
          </a:p>
          <a:p>
            <a:pPr algn="just"/>
            <a:r>
              <a:rPr lang="es-ES" dirty="0" smtClean="0">
                <a:solidFill>
                  <a:schemeClr val="accent3">
                    <a:lumMod val="50000"/>
                  </a:schemeClr>
                </a:solidFill>
              </a:rPr>
              <a:t>Entre las funciones del Consejo </a:t>
            </a:r>
            <a:r>
              <a:rPr lang="es-ES" i="1" dirty="0" smtClean="0">
                <a:solidFill>
                  <a:schemeClr val="accent3">
                    <a:lumMod val="50000"/>
                  </a:schemeClr>
                </a:solidFill>
              </a:rPr>
              <a:t>Divisional / Divisible </a:t>
            </a:r>
            <a:r>
              <a:rPr lang="es-ES" dirty="0" smtClean="0">
                <a:solidFill>
                  <a:schemeClr val="accent3">
                    <a:lumMod val="50000"/>
                  </a:schemeClr>
                </a:solidFill>
              </a:rPr>
              <a:t>está la de diseñar el presupuesto anual de egresos e ingresos.</a:t>
            </a:r>
          </a:p>
          <a:p>
            <a:pPr algn="just"/>
            <a:r>
              <a:rPr lang="es-ES" dirty="0" smtClean="0">
                <a:solidFill>
                  <a:schemeClr val="accent3">
                    <a:lumMod val="50000"/>
                  </a:schemeClr>
                </a:solidFill>
              </a:rPr>
              <a:t>Desde la torre se </a:t>
            </a:r>
            <a:r>
              <a:rPr lang="es-ES" i="1" dirty="0" smtClean="0">
                <a:solidFill>
                  <a:schemeClr val="accent3">
                    <a:lumMod val="50000"/>
                  </a:schemeClr>
                </a:solidFill>
              </a:rPr>
              <a:t>dividía / divisaba </a:t>
            </a:r>
            <a:r>
              <a:rPr lang="es-ES" dirty="0" smtClean="0">
                <a:solidFill>
                  <a:schemeClr val="accent3">
                    <a:lumMod val="50000"/>
                  </a:schemeClr>
                </a:solidFill>
              </a:rPr>
              <a:t>la llegada de las tropas.</a:t>
            </a:r>
          </a:p>
          <a:p>
            <a:pPr algn="just"/>
            <a:endParaRPr lang="es-ES" dirty="0" smtClean="0"/>
          </a:p>
          <a:p>
            <a:pPr algn="just"/>
            <a:endParaRPr lang="es-ES" dirty="0" smtClean="0"/>
          </a:p>
          <a:p>
            <a:pPr algn="just"/>
            <a:endParaRPr lang="es-ES" dirty="0" smtClean="0"/>
          </a:p>
          <a:p>
            <a:endParaRPr lang="es-ES" dirty="0" smtClean="0"/>
          </a:p>
          <a:p>
            <a:endParaRPr lang="es-ES" dirty="0" smtClean="0"/>
          </a:p>
          <a:p>
            <a:endParaRPr lang="es-ES" dirty="0" smtClean="0"/>
          </a:p>
          <a:p>
            <a:endParaRPr lang="es-ES" dirty="0"/>
          </a:p>
        </p:txBody>
      </p:sp>
      <p:sp>
        <p:nvSpPr>
          <p:cNvPr id="4" name="Footer Placeholder 3"/>
          <p:cNvSpPr>
            <a:spLocks noGrp="1"/>
          </p:cNvSpPr>
          <p:nvPr>
            <p:ph type="ftr" sz="quarter" idx="11"/>
          </p:nvPr>
        </p:nvSpPr>
        <p:spPr>
          <a:xfrm>
            <a:off x="6588224" y="6492875"/>
            <a:ext cx="2895600" cy="365125"/>
          </a:xfrm>
        </p:spPr>
        <p:txBody>
          <a:bodyPr/>
          <a:lstStyle/>
          <a:p>
            <a:r>
              <a:rPr lang="es-ES" dirty="0" smtClean="0"/>
              <a:t>Manuel Palacios Salado  </a:t>
            </a:r>
          </a:p>
          <a:p>
            <a:r>
              <a:rPr lang="es-ES" dirty="0" smtClean="0"/>
              <a:t>(Universidad de </a:t>
            </a:r>
            <a:r>
              <a:rPr lang="es-ES" dirty="0" err="1" smtClean="0"/>
              <a:t>Tallinn</a:t>
            </a:r>
            <a:r>
              <a:rPr lang="es-ES" dirty="0" smtClean="0"/>
              <a:t>, 2013)</a:t>
            </a:r>
            <a:endParaRPr lang="es-E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b="1" dirty="0" smtClean="0">
                <a:solidFill>
                  <a:schemeClr val="accent3">
                    <a:lumMod val="50000"/>
                  </a:schemeClr>
                </a:solidFill>
              </a:rPr>
              <a:t>¡Solo puede quedar 1 (pareja)!</a:t>
            </a:r>
            <a:endParaRPr lang="es-ES" b="1" dirty="0">
              <a:solidFill>
                <a:schemeClr val="accent3">
                  <a:lumMod val="50000"/>
                </a:schemeClr>
              </a:solidFill>
            </a:endParaRPr>
          </a:p>
        </p:txBody>
      </p:sp>
      <p:sp>
        <p:nvSpPr>
          <p:cNvPr id="3" name="Content Placeholder 2"/>
          <p:cNvSpPr>
            <a:spLocks noGrp="1"/>
          </p:cNvSpPr>
          <p:nvPr>
            <p:ph idx="1"/>
          </p:nvPr>
        </p:nvSpPr>
        <p:spPr/>
        <p:txBody>
          <a:bodyPr/>
          <a:lstStyle/>
          <a:p>
            <a:r>
              <a:rPr lang="es-ES" dirty="0" smtClean="0">
                <a:solidFill>
                  <a:schemeClr val="accent3">
                    <a:lumMod val="50000"/>
                  </a:schemeClr>
                </a:solidFill>
              </a:rPr>
              <a:t>En parejas, tenéis que inventar una frase con una de las palabras de la familia de </a:t>
            </a:r>
            <a:r>
              <a:rPr lang="es-ES" i="1" dirty="0" smtClean="0">
                <a:solidFill>
                  <a:schemeClr val="accent3">
                    <a:lumMod val="50000"/>
                  </a:schemeClr>
                </a:solidFill>
              </a:rPr>
              <a:t>dividir</a:t>
            </a:r>
            <a:r>
              <a:rPr lang="es-ES" dirty="0" smtClean="0">
                <a:solidFill>
                  <a:schemeClr val="accent3">
                    <a:lumMod val="50000"/>
                  </a:schemeClr>
                </a:solidFill>
              </a:rPr>
              <a:t> ( a vuestra elección). </a:t>
            </a:r>
          </a:p>
          <a:p>
            <a:r>
              <a:rPr lang="es-ES" b="1" dirty="0" smtClean="0">
                <a:solidFill>
                  <a:schemeClr val="accent3">
                    <a:lumMod val="50000"/>
                  </a:schemeClr>
                </a:solidFill>
              </a:rPr>
              <a:t>No</a:t>
            </a:r>
            <a:r>
              <a:rPr lang="es-ES" dirty="0" smtClean="0">
                <a:solidFill>
                  <a:schemeClr val="accent3">
                    <a:lumMod val="50000"/>
                  </a:schemeClr>
                </a:solidFill>
              </a:rPr>
              <a:t> se pueden </a:t>
            </a:r>
            <a:r>
              <a:rPr lang="es-ES" b="1" dirty="0" smtClean="0">
                <a:solidFill>
                  <a:schemeClr val="accent3">
                    <a:lumMod val="50000"/>
                  </a:schemeClr>
                </a:solidFill>
              </a:rPr>
              <a:t>repetir</a:t>
            </a:r>
            <a:r>
              <a:rPr lang="es-ES" dirty="0" smtClean="0">
                <a:solidFill>
                  <a:schemeClr val="accent3">
                    <a:lumMod val="50000"/>
                  </a:schemeClr>
                </a:solidFill>
              </a:rPr>
              <a:t> los términos.</a:t>
            </a:r>
          </a:p>
          <a:p>
            <a:r>
              <a:rPr lang="es-ES" dirty="0" smtClean="0">
                <a:solidFill>
                  <a:schemeClr val="accent3">
                    <a:lumMod val="50000"/>
                  </a:schemeClr>
                </a:solidFill>
              </a:rPr>
              <a:t>Por turnos, cada pareja tiene </a:t>
            </a:r>
            <a:r>
              <a:rPr lang="es-ES" b="1" dirty="0" smtClean="0">
                <a:solidFill>
                  <a:schemeClr val="accent3">
                    <a:lumMod val="50000"/>
                  </a:schemeClr>
                </a:solidFill>
              </a:rPr>
              <a:t>1 minuto </a:t>
            </a:r>
            <a:r>
              <a:rPr lang="es-ES" dirty="0" smtClean="0">
                <a:solidFill>
                  <a:schemeClr val="accent3">
                    <a:lumMod val="50000"/>
                  </a:schemeClr>
                </a:solidFill>
              </a:rPr>
              <a:t>como máximo para vuestra frase, si no, será eliminada.</a:t>
            </a:r>
          </a:p>
          <a:p>
            <a:r>
              <a:rPr lang="es-ES" dirty="0" smtClean="0">
                <a:solidFill>
                  <a:schemeClr val="accent3">
                    <a:lumMod val="50000"/>
                  </a:schemeClr>
                </a:solidFill>
              </a:rPr>
              <a:t>De esta forma, </a:t>
            </a:r>
            <a:r>
              <a:rPr lang="es-ES" b="1" dirty="0" smtClean="0">
                <a:solidFill>
                  <a:schemeClr val="accent3">
                    <a:lumMod val="50000"/>
                  </a:schemeClr>
                </a:solidFill>
              </a:rPr>
              <a:t>¡solo quedará 1 pareja!</a:t>
            </a:r>
          </a:p>
          <a:p>
            <a:endParaRPr lang="es-ES" dirty="0"/>
          </a:p>
        </p:txBody>
      </p:sp>
      <p:sp>
        <p:nvSpPr>
          <p:cNvPr id="4" name="Footer Placeholder 3"/>
          <p:cNvSpPr>
            <a:spLocks noGrp="1"/>
          </p:cNvSpPr>
          <p:nvPr>
            <p:ph type="ftr" sz="quarter" idx="11"/>
          </p:nvPr>
        </p:nvSpPr>
        <p:spPr>
          <a:xfrm>
            <a:off x="6516216" y="6309320"/>
            <a:ext cx="2895600" cy="365125"/>
          </a:xfrm>
        </p:spPr>
        <p:txBody>
          <a:bodyPr/>
          <a:lstStyle/>
          <a:p>
            <a:r>
              <a:rPr lang="es-ES" dirty="0" smtClean="0"/>
              <a:t>Manuel Palacios Salado </a:t>
            </a:r>
          </a:p>
          <a:p>
            <a:r>
              <a:rPr lang="es-ES" dirty="0" smtClean="0"/>
              <a:t> (Universidad de </a:t>
            </a:r>
            <a:r>
              <a:rPr lang="es-ES" dirty="0" err="1" smtClean="0"/>
              <a:t>Tallinn</a:t>
            </a:r>
            <a:r>
              <a:rPr lang="es-ES" dirty="0" smtClean="0"/>
              <a:t>, 2013)</a:t>
            </a:r>
            <a:endParaRPr lang="es-ES" dirty="0"/>
          </a:p>
        </p:txBody>
      </p:sp>
      <p:sp>
        <p:nvSpPr>
          <p:cNvPr id="6" name="TextBox 5"/>
          <p:cNvSpPr txBox="1"/>
          <p:nvPr/>
        </p:nvSpPr>
        <p:spPr>
          <a:xfrm>
            <a:off x="683568" y="6237312"/>
            <a:ext cx="4104456" cy="369332"/>
          </a:xfrm>
          <a:prstGeom prst="rect">
            <a:avLst/>
          </a:prstGeom>
          <a:noFill/>
        </p:spPr>
        <p:txBody>
          <a:bodyPr wrap="square" rtlCol="0">
            <a:spAutoFit/>
          </a:bodyPr>
          <a:lstStyle/>
          <a:p>
            <a:r>
              <a:rPr lang="es-ES" dirty="0" smtClean="0">
                <a:solidFill>
                  <a:srgbClr val="002060"/>
                </a:solidFill>
                <a:latin typeface="Arial Black" pitchFamily="34" charset="0"/>
              </a:rPr>
              <a:t>Frases lógicas, gracias.</a:t>
            </a:r>
            <a:endParaRPr lang="es-ES" dirty="0">
              <a:solidFill>
                <a:srgbClr val="002060"/>
              </a:solidFill>
              <a:latin typeface="Arial Black"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pic>
        <p:nvPicPr>
          <p:cNvPr id="23556" name="Picture 4" descr="http://us.123rf.com/400wm/400/400/lian2011/lian20111111/lian2011111100062/11142389-dibujo-alfabeto--letras-de-diferentes-colores-se-realizan-como-un-garabato.jpg"/>
          <p:cNvPicPr>
            <a:picLocks noChangeAspect="1" noChangeArrowheads="1"/>
          </p:cNvPicPr>
          <p:nvPr/>
        </p:nvPicPr>
        <p:blipFill>
          <a:blip r:embed="rId2" cstate="print"/>
          <a:srcRect/>
          <a:stretch>
            <a:fillRect/>
          </a:stretch>
        </p:blipFill>
        <p:spPr bwMode="auto">
          <a:xfrm>
            <a:off x="-468560" y="-315416"/>
            <a:ext cx="11063294" cy="7440068"/>
          </a:xfrm>
          <a:prstGeom prst="rect">
            <a:avLst/>
          </a:prstGeom>
          <a:noFill/>
        </p:spPr>
      </p:pic>
      <p:sp>
        <p:nvSpPr>
          <p:cNvPr id="5" name="Oval 4"/>
          <p:cNvSpPr/>
          <p:nvPr/>
        </p:nvSpPr>
        <p:spPr>
          <a:xfrm>
            <a:off x="2339752" y="980728"/>
            <a:ext cx="4968552" cy="4563888"/>
          </a:xfrm>
          <a:prstGeom prst="ellipse">
            <a:avLst/>
          </a:prstGeom>
          <a:solidFill>
            <a:schemeClr val="accent2">
              <a:lumMod val="20000"/>
              <a:lumOff val="80000"/>
            </a:schemeClr>
          </a:solidFill>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ES"/>
          </a:p>
        </p:txBody>
      </p:sp>
      <p:sp>
        <p:nvSpPr>
          <p:cNvPr id="6" name="TextBox 5"/>
          <p:cNvSpPr txBox="1"/>
          <p:nvPr/>
        </p:nvSpPr>
        <p:spPr>
          <a:xfrm>
            <a:off x="2627784" y="2204864"/>
            <a:ext cx="4968552" cy="1200329"/>
          </a:xfrm>
          <a:prstGeom prst="rect">
            <a:avLst/>
          </a:prstGeom>
          <a:noFill/>
        </p:spPr>
        <p:txBody>
          <a:bodyPr wrap="square" rtlCol="0">
            <a:spAutoFit/>
          </a:bodyPr>
          <a:lstStyle/>
          <a:p>
            <a:r>
              <a:rPr lang="es-ES" sz="2400" b="1" dirty="0" smtClean="0">
                <a:solidFill>
                  <a:schemeClr val="accent4">
                    <a:lumMod val="50000"/>
                  </a:schemeClr>
                </a:solidFill>
              </a:rPr>
              <a:t>¡No hay dos sin tres! Ahora es el turno de las palabras de la familia de…</a:t>
            </a:r>
            <a:endParaRPr lang="es-ES" sz="2400" b="1" dirty="0">
              <a:solidFill>
                <a:schemeClr val="accent4">
                  <a:lumMod val="50000"/>
                </a:schemeClr>
              </a:solidFill>
            </a:endParaRPr>
          </a:p>
        </p:txBody>
      </p:sp>
      <p:sp>
        <p:nvSpPr>
          <p:cNvPr id="7" name="Rectangle 6"/>
          <p:cNvSpPr/>
          <p:nvPr/>
        </p:nvSpPr>
        <p:spPr>
          <a:xfrm>
            <a:off x="3203848" y="3356992"/>
            <a:ext cx="3240360" cy="1446550"/>
          </a:xfrm>
          <a:prstGeom prst="rect">
            <a:avLst/>
          </a:prstGeom>
          <a:noFill/>
        </p:spPr>
        <p:txBody>
          <a:bodyPr wrap="square" lIns="91440" tIns="45720" rIns="91440" bIns="45720">
            <a:spAutoFit/>
          </a:bodyPr>
          <a:lstStyle/>
          <a:p>
            <a:pPr algn="ctr"/>
            <a:r>
              <a:rPr lang="en-US" sz="8800" b="1" cap="all" spc="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letra</a:t>
            </a:r>
            <a:endParaRPr lang="en-US" sz="8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8" name="Footer Placeholder 7"/>
          <p:cNvSpPr>
            <a:spLocks noGrp="1"/>
          </p:cNvSpPr>
          <p:nvPr>
            <p:ph type="ftr" sz="quarter" idx="11"/>
          </p:nvPr>
        </p:nvSpPr>
        <p:spPr>
          <a:xfrm>
            <a:off x="6588224" y="6309320"/>
            <a:ext cx="2895600" cy="365125"/>
          </a:xfrm>
        </p:spPr>
        <p:txBody>
          <a:bodyPr/>
          <a:lstStyle/>
          <a:p>
            <a:r>
              <a:rPr lang="es-ES" dirty="0" smtClean="0"/>
              <a:t>Manuel Palacios Salado  </a:t>
            </a:r>
          </a:p>
          <a:p>
            <a:r>
              <a:rPr lang="es-ES" dirty="0" smtClean="0"/>
              <a:t>(Universidad de </a:t>
            </a:r>
            <a:r>
              <a:rPr lang="es-ES" dirty="0" err="1" smtClean="0"/>
              <a:t>Tallinn</a:t>
            </a:r>
            <a:r>
              <a:rPr lang="es-ES" dirty="0" smtClean="0"/>
              <a:t>, 2013)</a:t>
            </a:r>
            <a:endParaRPr lang="es-E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pic>
        <p:nvPicPr>
          <p:cNvPr id="22530" name="Picture 2" descr="http://1.bp.blogspot.com/-iAXU9oOqeBk/TpSfK6H_w_I/AAAAAAAAWQg/6Tx3Y5OE7dI/s1600/dibujosdeletrasdecolores1.jpg"/>
          <p:cNvPicPr>
            <a:picLocks noChangeAspect="1" noChangeArrowheads="1"/>
          </p:cNvPicPr>
          <p:nvPr/>
        </p:nvPicPr>
        <p:blipFill>
          <a:blip r:embed="rId2" cstate="print">
            <a:duotone>
              <a:schemeClr val="accent6">
                <a:shade val="45000"/>
                <a:satMod val="135000"/>
              </a:schemeClr>
              <a:prstClr val="white"/>
            </a:duotone>
          </a:blip>
          <a:srcRect/>
          <a:stretch>
            <a:fillRect/>
          </a:stretch>
        </p:blipFill>
        <p:spPr bwMode="auto">
          <a:xfrm>
            <a:off x="-1908720" y="-1539552"/>
            <a:ext cx="13945390" cy="10624223"/>
          </a:xfrm>
          <a:prstGeom prst="rect">
            <a:avLst/>
          </a:prstGeom>
          <a:noFill/>
          <a:effectLst>
            <a:innerShdw blurRad="63500" dist="50800" dir="16200000">
              <a:prstClr val="black">
                <a:alpha val="50000"/>
              </a:prstClr>
            </a:innerShdw>
          </a:effectLst>
        </p:spPr>
      </p:pic>
      <p:sp>
        <p:nvSpPr>
          <p:cNvPr id="8" name="Rectangle 7"/>
          <p:cNvSpPr/>
          <p:nvPr/>
        </p:nvSpPr>
        <p:spPr>
          <a:xfrm>
            <a:off x="2051720" y="2132856"/>
            <a:ext cx="2088232" cy="352839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 name="Content Placeholder 2"/>
          <p:cNvSpPr>
            <a:spLocks noGrp="1"/>
          </p:cNvSpPr>
          <p:nvPr>
            <p:ph idx="1"/>
          </p:nvPr>
        </p:nvSpPr>
        <p:spPr>
          <a:xfrm>
            <a:off x="2195736" y="2060848"/>
            <a:ext cx="1944216" cy="3600400"/>
          </a:xfrm>
        </p:spPr>
        <p:txBody>
          <a:bodyPr/>
          <a:lstStyle/>
          <a:p>
            <a:pPr>
              <a:buNone/>
            </a:pPr>
            <a:r>
              <a:rPr lang="es-ES" dirty="0" smtClean="0"/>
              <a:t>Letrilla</a:t>
            </a:r>
          </a:p>
          <a:p>
            <a:pPr>
              <a:buNone/>
            </a:pPr>
            <a:r>
              <a:rPr lang="es-ES" dirty="0" smtClean="0"/>
              <a:t>Letrón</a:t>
            </a:r>
          </a:p>
          <a:p>
            <a:pPr>
              <a:buNone/>
            </a:pPr>
            <a:r>
              <a:rPr lang="es-ES" dirty="0" smtClean="0"/>
              <a:t>Letrero</a:t>
            </a:r>
          </a:p>
          <a:p>
            <a:pPr>
              <a:buNone/>
            </a:pPr>
            <a:r>
              <a:rPr lang="es-ES" dirty="0" smtClean="0"/>
              <a:t>Letrado/a</a:t>
            </a:r>
          </a:p>
          <a:p>
            <a:pPr>
              <a:buNone/>
            </a:pPr>
            <a:r>
              <a:rPr lang="es-ES" dirty="0" err="1" smtClean="0"/>
              <a:t>Letradura</a:t>
            </a:r>
            <a:endParaRPr lang="es-ES" dirty="0" smtClean="0"/>
          </a:p>
          <a:p>
            <a:pPr>
              <a:buNone/>
            </a:pPr>
            <a:r>
              <a:rPr lang="es-ES" dirty="0" smtClean="0"/>
              <a:t>Letraduría</a:t>
            </a:r>
          </a:p>
          <a:p>
            <a:endParaRPr lang="es-ES" dirty="0"/>
          </a:p>
        </p:txBody>
      </p:sp>
      <p:sp>
        <p:nvSpPr>
          <p:cNvPr id="7" name="Rectangle 6"/>
          <p:cNvSpPr/>
          <p:nvPr/>
        </p:nvSpPr>
        <p:spPr>
          <a:xfrm>
            <a:off x="5076056" y="2132856"/>
            <a:ext cx="2016224" cy="29523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 name="Content Placeholder 2"/>
          <p:cNvSpPr txBox="1">
            <a:spLocks/>
          </p:cNvSpPr>
          <p:nvPr/>
        </p:nvSpPr>
        <p:spPr>
          <a:xfrm>
            <a:off x="5148064" y="2132856"/>
            <a:ext cx="2304256" cy="3024336"/>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s-ES" sz="3200" b="0" i="0" u="none" strike="noStrike" kern="1200" cap="none" spc="0" normalizeH="0" baseline="0" noProof="0" dirty="0" smtClean="0">
                <a:ln>
                  <a:noFill/>
                </a:ln>
                <a:solidFill>
                  <a:schemeClr val="tx1"/>
                </a:solidFill>
                <a:effectLst/>
                <a:uLnTx/>
                <a:uFillTx/>
                <a:latin typeface="+mn-lt"/>
                <a:ea typeface="+mn-ea"/>
                <a:cs typeface="+mn-cs"/>
              </a:rPr>
              <a:t>Letrear</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s-ES" sz="3200" b="0" i="0" u="none" strike="noStrike" kern="1200" cap="none" spc="0" normalizeH="0" baseline="0" noProof="0" dirty="0" smtClean="0">
                <a:ln>
                  <a:noFill/>
                </a:ln>
                <a:solidFill>
                  <a:schemeClr val="tx1"/>
                </a:solidFill>
                <a:effectLst/>
                <a:uLnTx/>
                <a:uFillTx/>
                <a:latin typeface="+mn-lt"/>
                <a:ea typeface="+mn-ea"/>
                <a:cs typeface="+mn-cs"/>
              </a:rPr>
              <a:t>Letrudo</a:t>
            </a:r>
          </a:p>
          <a:p>
            <a:pPr marL="342900" marR="0" lvl="0" indent="-342900" algn="l" defTabSz="914400" rtl="0" eaLnBrk="1" fontAlgn="auto" latinLnBrk="0" hangingPunct="1">
              <a:lnSpc>
                <a:spcPct val="100000"/>
              </a:lnSpc>
              <a:spcBef>
                <a:spcPct val="20000"/>
              </a:spcBef>
              <a:spcAft>
                <a:spcPts val="0"/>
              </a:spcAft>
              <a:buClrTx/>
              <a:buSzTx/>
              <a:tabLst/>
              <a:defRPr/>
            </a:pPr>
            <a:r>
              <a:rPr lang="es-ES" sz="3200" dirty="0" smtClean="0"/>
              <a:t>Deletrear</a:t>
            </a:r>
          </a:p>
          <a:p>
            <a:pPr marL="342900" marR="0" lvl="0" indent="-342900" algn="l" defTabSz="914400" rtl="0" eaLnBrk="1" fontAlgn="auto" latinLnBrk="0" hangingPunct="1">
              <a:lnSpc>
                <a:spcPct val="100000"/>
              </a:lnSpc>
              <a:spcBef>
                <a:spcPct val="20000"/>
              </a:spcBef>
              <a:spcAft>
                <a:spcPts val="0"/>
              </a:spcAft>
              <a:buClrTx/>
              <a:buSzTx/>
              <a:tabLst/>
              <a:defRPr/>
            </a:pPr>
            <a:r>
              <a:rPr lang="es-ES" sz="3200" dirty="0" smtClean="0"/>
              <a:t>Deletreo</a:t>
            </a:r>
          </a:p>
          <a:p>
            <a:pPr marL="342900" indent="-342900">
              <a:spcBef>
                <a:spcPct val="20000"/>
              </a:spcBef>
            </a:pPr>
            <a:r>
              <a:rPr lang="es-ES" sz="3200" dirty="0" smtClean="0"/>
              <a:t>Letrista</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s-E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Rectangle 4"/>
          <p:cNvSpPr/>
          <p:nvPr/>
        </p:nvSpPr>
        <p:spPr>
          <a:xfrm>
            <a:off x="2051720" y="0"/>
            <a:ext cx="4968552" cy="1569660"/>
          </a:xfrm>
          <a:prstGeom prst="rect">
            <a:avLst/>
          </a:prstGeom>
          <a:noFill/>
        </p:spPr>
        <p:txBody>
          <a:bodyPr wrap="square" lIns="91440" tIns="45720" rIns="91440" bIns="45720">
            <a:spAutoFit/>
          </a:bodyPr>
          <a:lstStyle/>
          <a:p>
            <a:pPr algn="ctr"/>
            <a:r>
              <a:rPr lang="en-US" sz="96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Berlin Sans FB" pitchFamily="34" charset="0"/>
              </a:rPr>
              <a:t>LETRA</a:t>
            </a:r>
            <a:endParaRPr lang="en-US" sz="96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Berlin Sans FB" pitchFamily="34" charset="0"/>
            </a:endParaRPr>
          </a:p>
        </p:txBody>
      </p:sp>
      <p:sp>
        <p:nvSpPr>
          <p:cNvPr id="9" name="Footer Placeholder 8"/>
          <p:cNvSpPr>
            <a:spLocks noGrp="1"/>
          </p:cNvSpPr>
          <p:nvPr>
            <p:ph type="ftr" sz="quarter" idx="11"/>
          </p:nvPr>
        </p:nvSpPr>
        <p:spPr>
          <a:xfrm>
            <a:off x="7092280" y="6492875"/>
            <a:ext cx="2895600" cy="365125"/>
          </a:xfrm>
        </p:spPr>
        <p:txBody>
          <a:bodyPr/>
          <a:lstStyle/>
          <a:p>
            <a:r>
              <a:rPr lang="es-ES" dirty="0" smtClean="0"/>
              <a:t>Manuel Palacios Salado  </a:t>
            </a:r>
          </a:p>
          <a:p>
            <a:r>
              <a:rPr lang="es-ES" dirty="0" smtClean="0"/>
              <a:t>(Universidad de </a:t>
            </a:r>
            <a:r>
              <a:rPr lang="es-ES" dirty="0" err="1" smtClean="0"/>
              <a:t>Tallinn</a:t>
            </a:r>
            <a:r>
              <a:rPr lang="es-ES" dirty="0" smtClean="0"/>
              <a:t>, 2013)</a:t>
            </a:r>
            <a:endParaRPr lang="es-E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normAutofit/>
          </a:bodyPr>
          <a:lstStyle/>
          <a:p>
            <a:r>
              <a:rPr lang="es-ES" sz="3200" b="1" dirty="0" smtClean="0">
                <a:solidFill>
                  <a:schemeClr val="accent2">
                    <a:lumMod val="75000"/>
                  </a:schemeClr>
                </a:solidFill>
                <a:latin typeface="Berlin Sans FB Demi" pitchFamily="34" charset="0"/>
              </a:rPr>
              <a:t>Relaciona cada término con su significado:</a:t>
            </a:r>
            <a:endParaRPr lang="es-ES" sz="3200" b="1" dirty="0">
              <a:solidFill>
                <a:schemeClr val="accent2">
                  <a:lumMod val="75000"/>
                </a:schemeClr>
              </a:solidFill>
              <a:latin typeface="Berlin Sans FB Demi" pitchFamily="34" charset="0"/>
            </a:endParaRPr>
          </a:p>
        </p:txBody>
      </p:sp>
      <p:sp>
        <p:nvSpPr>
          <p:cNvPr id="3" name="Content Placeholder 2"/>
          <p:cNvSpPr>
            <a:spLocks noGrp="1"/>
          </p:cNvSpPr>
          <p:nvPr>
            <p:ph idx="1"/>
          </p:nvPr>
        </p:nvSpPr>
        <p:spPr>
          <a:xfrm>
            <a:off x="467544" y="1340768"/>
            <a:ext cx="2530624" cy="4781128"/>
          </a:xfrm>
        </p:spPr>
        <p:txBody>
          <a:bodyPr>
            <a:normAutofit fontScale="77500" lnSpcReduction="20000"/>
          </a:bodyPr>
          <a:lstStyle/>
          <a:p>
            <a:pPr>
              <a:buNone/>
            </a:pPr>
            <a:r>
              <a:rPr lang="es-ES" dirty="0" smtClean="0">
                <a:solidFill>
                  <a:schemeClr val="accent2">
                    <a:lumMod val="50000"/>
                  </a:schemeClr>
                </a:solidFill>
              </a:rPr>
              <a:t>1. Letra</a:t>
            </a:r>
          </a:p>
          <a:p>
            <a:pPr>
              <a:buNone/>
            </a:pPr>
            <a:r>
              <a:rPr lang="es-ES" dirty="0" smtClean="0">
                <a:solidFill>
                  <a:schemeClr val="accent2">
                    <a:lumMod val="50000"/>
                  </a:schemeClr>
                </a:solidFill>
              </a:rPr>
              <a:t>2. Letrilla</a:t>
            </a:r>
          </a:p>
          <a:p>
            <a:pPr>
              <a:buNone/>
            </a:pPr>
            <a:r>
              <a:rPr lang="es-ES" dirty="0" smtClean="0">
                <a:solidFill>
                  <a:schemeClr val="accent2">
                    <a:lumMod val="50000"/>
                  </a:schemeClr>
                </a:solidFill>
              </a:rPr>
              <a:t>3. Letrero</a:t>
            </a:r>
          </a:p>
          <a:p>
            <a:pPr>
              <a:buNone/>
            </a:pPr>
            <a:r>
              <a:rPr lang="es-ES" dirty="0" smtClean="0">
                <a:solidFill>
                  <a:schemeClr val="accent2">
                    <a:lumMod val="50000"/>
                  </a:schemeClr>
                </a:solidFill>
              </a:rPr>
              <a:t>4. Letrado/a</a:t>
            </a:r>
          </a:p>
          <a:p>
            <a:pPr>
              <a:buNone/>
            </a:pPr>
            <a:r>
              <a:rPr lang="es-ES" dirty="0" smtClean="0">
                <a:solidFill>
                  <a:schemeClr val="accent2">
                    <a:lumMod val="50000"/>
                  </a:schemeClr>
                </a:solidFill>
              </a:rPr>
              <a:t>5. </a:t>
            </a:r>
            <a:r>
              <a:rPr lang="es-ES" dirty="0" err="1" smtClean="0">
                <a:solidFill>
                  <a:schemeClr val="accent2">
                    <a:lumMod val="50000"/>
                  </a:schemeClr>
                </a:solidFill>
              </a:rPr>
              <a:t>Letradura</a:t>
            </a:r>
            <a:endParaRPr lang="es-ES" dirty="0" smtClean="0">
              <a:solidFill>
                <a:schemeClr val="accent2">
                  <a:lumMod val="50000"/>
                </a:schemeClr>
              </a:solidFill>
            </a:endParaRPr>
          </a:p>
          <a:p>
            <a:pPr>
              <a:buNone/>
            </a:pPr>
            <a:r>
              <a:rPr lang="es-ES" dirty="0" smtClean="0">
                <a:solidFill>
                  <a:schemeClr val="accent2">
                    <a:lumMod val="50000"/>
                  </a:schemeClr>
                </a:solidFill>
              </a:rPr>
              <a:t>6. Letraduría</a:t>
            </a:r>
          </a:p>
          <a:p>
            <a:pPr lvl="0">
              <a:buNone/>
              <a:defRPr/>
            </a:pPr>
            <a:r>
              <a:rPr lang="es-ES" dirty="0" smtClean="0">
                <a:solidFill>
                  <a:schemeClr val="accent2">
                    <a:lumMod val="50000"/>
                  </a:schemeClr>
                </a:solidFill>
              </a:rPr>
              <a:t>7. Letrear</a:t>
            </a:r>
          </a:p>
          <a:p>
            <a:pPr lvl="0">
              <a:buNone/>
              <a:defRPr/>
            </a:pPr>
            <a:r>
              <a:rPr lang="es-ES" dirty="0" smtClean="0">
                <a:solidFill>
                  <a:schemeClr val="accent2">
                    <a:lumMod val="50000"/>
                  </a:schemeClr>
                </a:solidFill>
              </a:rPr>
              <a:t>8. Letrudo</a:t>
            </a:r>
          </a:p>
          <a:p>
            <a:pPr lvl="0">
              <a:buNone/>
              <a:defRPr/>
            </a:pPr>
            <a:r>
              <a:rPr lang="es-ES" dirty="0" smtClean="0">
                <a:solidFill>
                  <a:schemeClr val="accent2">
                    <a:lumMod val="50000"/>
                  </a:schemeClr>
                </a:solidFill>
              </a:rPr>
              <a:t>9. Deletrear</a:t>
            </a:r>
          </a:p>
          <a:p>
            <a:pPr lvl="0">
              <a:buNone/>
              <a:defRPr/>
            </a:pPr>
            <a:r>
              <a:rPr lang="es-ES" dirty="0" smtClean="0">
                <a:solidFill>
                  <a:schemeClr val="accent2">
                    <a:lumMod val="50000"/>
                  </a:schemeClr>
                </a:solidFill>
              </a:rPr>
              <a:t>10. Deletreo</a:t>
            </a:r>
          </a:p>
          <a:p>
            <a:pPr>
              <a:buNone/>
            </a:pPr>
            <a:r>
              <a:rPr lang="es-ES" dirty="0" smtClean="0">
                <a:solidFill>
                  <a:schemeClr val="accent2">
                    <a:lumMod val="50000"/>
                  </a:schemeClr>
                </a:solidFill>
              </a:rPr>
              <a:t>11. Letrista</a:t>
            </a:r>
          </a:p>
          <a:p>
            <a:pPr>
              <a:buNone/>
            </a:pPr>
            <a:r>
              <a:rPr lang="es-ES" dirty="0" smtClean="0">
                <a:solidFill>
                  <a:schemeClr val="accent2">
                    <a:lumMod val="50000"/>
                  </a:schemeClr>
                </a:solidFill>
              </a:rPr>
              <a:t>12. Letrón</a:t>
            </a:r>
          </a:p>
          <a:p>
            <a:pPr>
              <a:buNone/>
            </a:pPr>
            <a:endParaRPr lang="es-ES" dirty="0" smtClean="0"/>
          </a:p>
          <a:p>
            <a:pPr>
              <a:buNone/>
            </a:pPr>
            <a:endParaRPr lang="es-ES" dirty="0" smtClean="0"/>
          </a:p>
          <a:p>
            <a:endParaRPr lang="es-ES" dirty="0"/>
          </a:p>
        </p:txBody>
      </p:sp>
      <p:sp>
        <p:nvSpPr>
          <p:cNvPr id="4" name="Content Placeholder 2"/>
          <p:cNvSpPr txBox="1">
            <a:spLocks/>
          </p:cNvSpPr>
          <p:nvPr/>
        </p:nvSpPr>
        <p:spPr>
          <a:xfrm>
            <a:off x="2411760" y="1052736"/>
            <a:ext cx="6408712" cy="5328592"/>
          </a:xfrm>
          <a:prstGeom prst="rect">
            <a:avLst/>
          </a:prstGeom>
        </p:spPr>
        <p:txBody>
          <a:bodyPr vert="horz" lIns="91440" tIns="45720" rIns="91440" bIns="45720" rtlCol="0">
            <a:normAutofit fontScale="62500" lnSpcReduction="20000"/>
          </a:bodyPr>
          <a:lstStyle/>
          <a:p>
            <a:pPr marL="514350" lvl="0" indent="-514350" algn="just">
              <a:spcBef>
                <a:spcPct val="20000"/>
              </a:spcBef>
              <a:buAutoNum type="alphaLcParenR"/>
            </a:pPr>
            <a:r>
              <a:rPr lang="es-ES" sz="2900" dirty="0" smtClean="0">
                <a:solidFill>
                  <a:schemeClr val="accent2">
                    <a:lumMod val="50000"/>
                  </a:schemeClr>
                </a:solidFill>
              </a:rPr>
              <a:t>Composición poética de versos cortos que suele ponerse en música.</a:t>
            </a:r>
          </a:p>
          <a:p>
            <a:pPr marL="514350" lvl="0" indent="-514350" algn="just">
              <a:spcBef>
                <a:spcPct val="20000"/>
              </a:spcBef>
              <a:buAutoNum type="alphaLcParenR"/>
            </a:pPr>
            <a:r>
              <a:rPr lang="es-ES" sz="2900" dirty="0" smtClean="0">
                <a:solidFill>
                  <a:schemeClr val="accent2">
                    <a:lumMod val="50000"/>
                  </a:schemeClr>
                </a:solidFill>
              </a:rPr>
              <a:t>Cada uno de los signos gráficos que componen el alfabeto de un idioma.  Conjunto de palabras puestas en música para que se canten, a diferencia de la misma música.</a:t>
            </a:r>
          </a:p>
          <a:p>
            <a:pPr marL="514350" lvl="0" indent="-514350" algn="just">
              <a:spcBef>
                <a:spcPct val="20000"/>
              </a:spcBef>
              <a:buAutoNum type="alphaLcParenR"/>
            </a:pPr>
            <a:r>
              <a:rPr lang="es-ES" sz="2900" dirty="0" smtClean="0">
                <a:solidFill>
                  <a:schemeClr val="accent2">
                    <a:lumMod val="50000"/>
                  </a:schemeClr>
                </a:solidFill>
              </a:rPr>
              <a:t>Instrucción en las primeras letras o en el arte de leer.</a:t>
            </a:r>
          </a:p>
          <a:p>
            <a:pPr marL="514350" lvl="0" indent="-514350" algn="just">
              <a:spcBef>
                <a:spcPct val="20000"/>
              </a:spcBef>
              <a:buAutoNum type="alphaLcParenR"/>
            </a:pPr>
            <a:r>
              <a:rPr lang="es-ES" sz="2900" dirty="0" smtClean="0">
                <a:solidFill>
                  <a:schemeClr val="accent2">
                    <a:lumMod val="50000"/>
                  </a:schemeClr>
                </a:solidFill>
              </a:rPr>
              <a:t>Pronunciar aislada y separadamente las letras de una o más palabras..</a:t>
            </a:r>
          </a:p>
          <a:p>
            <a:pPr marL="514350" lvl="0" indent="-514350" algn="just">
              <a:spcBef>
                <a:spcPct val="20000"/>
              </a:spcBef>
              <a:buAutoNum type="alphaLcParenR"/>
            </a:pPr>
            <a:r>
              <a:rPr lang="es-ES" sz="2900" dirty="0" smtClean="0">
                <a:solidFill>
                  <a:schemeClr val="accent2">
                    <a:lumMod val="50000"/>
                  </a:schemeClr>
                </a:solidFill>
              </a:rPr>
              <a:t>Palabra o conjunto de palabras escritas para notificar o publicar algo.</a:t>
            </a:r>
          </a:p>
          <a:p>
            <a:pPr marL="514350" lvl="0" indent="-514350" algn="just">
              <a:spcBef>
                <a:spcPct val="20000"/>
              </a:spcBef>
              <a:buAutoNum type="alphaLcParenR"/>
            </a:pPr>
            <a:r>
              <a:rPr lang="es-ES" sz="2900" dirty="0" smtClean="0">
                <a:solidFill>
                  <a:schemeClr val="accent2">
                    <a:lumMod val="50000"/>
                  </a:schemeClr>
                </a:solidFill>
              </a:rPr>
              <a:t>Sabio, docto o instruido. Abogado.</a:t>
            </a:r>
          </a:p>
          <a:p>
            <a:pPr marL="514350" lvl="0" indent="-514350" algn="just">
              <a:spcBef>
                <a:spcPct val="20000"/>
              </a:spcBef>
              <a:buAutoNum type="alphaLcParenR"/>
            </a:pPr>
            <a:r>
              <a:rPr lang="es-ES" sz="2900" dirty="0" smtClean="0">
                <a:solidFill>
                  <a:schemeClr val="accent2">
                    <a:lumMod val="50000"/>
                  </a:schemeClr>
                </a:solidFill>
              </a:rPr>
              <a:t>Término en desuso que denomina al dicho vano e inútil, proferido con alguna presunción.</a:t>
            </a:r>
          </a:p>
          <a:p>
            <a:pPr marL="514350" lvl="0" indent="-514350" algn="just">
              <a:spcBef>
                <a:spcPct val="20000"/>
              </a:spcBef>
              <a:buAutoNum type="alphaLcParenR"/>
            </a:pPr>
            <a:r>
              <a:rPr lang="es-ES" sz="2900" dirty="0" smtClean="0">
                <a:solidFill>
                  <a:schemeClr val="accent2">
                    <a:lumMod val="50000"/>
                  </a:schemeClr>
                </a:solidFill>
              </a:rPr>
              <a:t>Persona de letras.</a:t>
            </a:r>
          </a:p>
          <a:p>
            <a:pPr marL="514350" lvl="0" indent="-514350" algn="just">
              <a:spcBef>
                <a:spcPct val="20000"/>
              </a:spcBef>
              <a:buAutoNum type="alphaLcParenR"/>
            </a:pPr>
            <a:r>
              <a:rPr lang="es-ES" sz="2900" dirty="0" smtClean="0">
                <a:solidFill>
                  <a:schemeClr val="accent2">
                    <a:lumMod val="50000"/>
                  </a:schemeClr>
                </a:solidFill>
              </a:rPr>
              <a:t>Edicto escrito en letras grandes que se ponía en la puerta de las iglesias y otros lugares públicos, con los nombres de los excomulgados.</a:t>
            </a:r>
          </a:p>
          <a:p>
            <a:pPr marL="514350" lvl="0" indent="-514350" algn="just">
              <a:spcBef>
                <a:spcPct val="20000"/>
              </a:spcBef>
              <a:buAutoNum type="alphaLcParenR"/>
            </a:pPr>
            <a:r>
              <a:rPr lang="es-ES" sz="2900" dirty="0" smtClean="0">
                <a:solidFill>
                  <a:schemeClr val="accent2">
                    <a:lumMod val="50000"/>
                  </a:schemeClr>
                </a:solidFill>
              </a:rPr>
              <a:t>Pronunciar un escrito separando las sílabas de cada palabra.</a:t>
            </a:r>
          </a:p>
          <a:p>
            <a:pPr marL="514350" lvl="0" indent="-514350" algn="just">
              <a:spcBef>
                <a:spcPct val="20000"/>
              </a:spcBef>
              <a:buAutoNum type="alphaLcParenR"/>
            </a:pPr>
            <a:r>
              <a:rPr lang="es-ES" sz="2900" dirty="0" smtClean="0">
                <a:solidFill>
                  <a:schemeClr val="accent2">
                    <a:lumMod val="50000"/>
                  </a:schemeClr>
                </a:solidFill>
              </a:rPr>
              <a:t>Persona que hace letras para canciones.</a:t>
            </a:r>
          </a:p>
          <a:p>
            <a:pPr marL="514350" lvl="0" indent="-514350" algn="just">
              <a:spcBef>
                <a:spcPct val="20000"/>
              </a:spcBef>
              <a:buAutoNum type="alphaLcParenR"/>
            </a:pPr>
            <a:r>
              <a:rPr lang="es-ES" sz="2900" dirty="0" smtClean="0">
                <a:solidFill>
                  <a:schemeClr val="accent2">
                    <a:lumMod val="50000"/>
                  </a:schemeClr>
                </a:solidFill>
              </a:rPr>
              <a:t>Acción de deletrear. Procedimiento para enseñar a leer deletreando.</a:t>
            </a:r>
          </a:p>
          <a:p>
            <a:pPr marL="514350" lvl="0" indent="-514350">
              <a:spcBef>
                <a:spcPct val="20000"/>
              </a:spcBef>
              <a:buAutoNum type="alphaLcParenR"/>
            </a:pPr>
            <a:endParaRPr kumimoji="0" lang="es-E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E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s-E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TextBox 4"/>
          <p:cNvSpPr txBox="1"/>
          <p:nvPr/>
        </p:nvSpPr>
        <p:spPr>
          <a:xfrm>
            <a:off x="179512" y="6581001"/>
            <a:ext cx="5400600" cy="276999"/>
          </a:xfrm>
          <a:prstGeom prst="rect">
            <a:avLst/>
          </a:prstGeom>
          <a:noFill/>
        </p:spPr>
        <p:txBody>
          <a:bodyPr wrap="square" rtlCol="0">
            <a:spAutoFit/>
          </a:bodyPr>
          <a:lstStyle/>
          <a:p>
            <a:r>
              <a:rPr lang="es-ES" sz="1200" dirty="0" smtClean="0">
                <a:solidFill>
                  <a:schemeClr val="accent2">
                    <a:lumMod val="75000"/>
                  </a:schemeClr>
                </a:solidFill>
              </a:rPr>
              <a:t>Definiciones tomadas del </a:t>
            </a:r>
            <a:r>
              <a:rPr lang="es-ES" sz="1200" i="1" dirty="0" smtClean="0">
                <a:solidFill>
                  <a:schemeClr val="accent2">
                    <a:lumMod val="75000"/>
                  </a:schemeClr>
                </a:solidFill>
              </a:rPr>
              <a:t>Diccionario de la RAE</a:t>
            </a:r>
            <a:endParaRPr lang="es-ES" sz="1200" i="1" dirty="0">
              <a:solidFill>
                <a:schemeClr val="accent2">
                  <a:lumMod val="75000"/>
                </a:schemeClr>
              </a:solidFill>
            </a:endParaRPr>
          </a:p>
        </p:txBody>
      </p:sp>
      <p:sp>
        <p:nvSpPr>
          <p:cNvPr id="6" name="Footer Placeholder 5"/>
          <p:cNvSpPr>
            <a:spLocks noGrp="1"/>
          </p:cNvSpPr>
          <p:nvPr>
            <p:ph type="ftr" sz="quarter" idx="11"/>
          </p:nvPr>
        </p:nvSpPr>
        <p:spPr>
          <a:xfrm>
            <a:off x="6588224" y="6492875"/>
            <a:ext cx="2895600" cy="365125"/>
          </a:xfrm>
        </p:spPr>
        <p:txBody>
          <a:bodyPr/>
          <a:lstStyle/>
          <a:p>
            <a:r>
              <a:rPr lang="es-ES" dirty="0" smtClean="0"/>
              <a:t>Manuel Palacios Salado  </a:t>
            </a:r>
          </a:p>
          <a:p>
            <a:r>
              <a:rPr lang="es-ES" dirty="0" smtClean="0"/>
              <a:t>(Universidad de </a:t>
            </a:r>
            <a:r>
              <a:rPr lang="es-ES" dirty="0" err="1" smtClean="0"/>
              <a:t>Tallinn</a:t>
            </a:r>
            <a:r>
              <a:rPr lang="es-ES" dirty="0" smtClean="0"/>
              <a:t>, 2013)</a:t>
            </a:r>
            <a:endParaRPr lang="es-E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1143000"/>
          </a:xfrm>
        </p:spPr>
        <p:txBody>
          <a:bodyPr>
            <a:normAutofit/>
          </a:bodyPr>
          <a:lstStyle/>
          <a:p>
            <a:r>
              <a:rPr lang="es-ES" sz="2400" b="1" dirty="0" smtClean="0">
                <a:solidFill>
                  <a:schemeClr val="accent2">
                    <a:lumMod val="75000"/>
                  </a:schemeClr>
                </a:solidFill>
                <a:latin typeface="Berlin Sans FB Demi" pitchFamily="34" charset="0"/>
              </a:rPr>
              <a:t>Completa con las palabras de la familia de LETRA.</a:t>
            </a:r>
            <a:endParaRPr lang="es-ES" sz="2400" b="1" dirty="0">
              <a:solidFill>
                <a:schemeClr val="accent2">
                  <a:lumMod val="75000"/>
                </a:schemeClr>
              </a:solidFill>
              <a:latin typeface="Berlin Sans FB Demi" pitchFamily="34" charset="0"/>
            </a:endParaRPr>
          </a:p>
        </p:txBody>
      </p:sp>
      <p:sp>
        <p:nvSpPr>
          <p:cNvPr id="3" name="Content Placeholder 2"/>
          <p:cNvSpPr>
            <a:spLocks noGrp="1"/>
          </p:cNvSpPr>
          <p:nvPr>
            <p:ph idx="1"/>
          </p:nvPr>
        </p:nvSpPr>
        <p:spPr>
          <a:xfrm>
            <a:off x="251520" y="1268760"/>
            <a:ext cx="8435280" cy="5328592"/>
          </a:xfrm>
        </p:spPr>
        <p:txBody>
          <a:bodyPr>
            <a:normAutofit fontScale="55000" lnSpcReduction="20000"/>
          </a:bodyPr>
          <a:lstStyle/>
          <a:p>
            <a:pPr marL="514350" indent="-514350" algn="just">
              <a:buAutoNum type="arabicPeriod"/>
            </a:pPr>
            <a:r>
              <a:rPr lang="es-ES" dirty="0" smtClean="0">
                <a:solidFill>
                  <a:schemeClr val="accent2">
                    <a:lumMod val="50000"/>
                  </a:schemeClr>
                </a:solidFill>
              </a:rPr>
              <a:t>En la Edad Media, se podía ver en  el _________ de las iglesias el nombre de los excomulgados.</a:t>
            </a:r>
          </a:p>
          <a:p>
            <a:pPr marL="514350" indent="-514350" algn="just">
              <a:buAutoNum type="arabicPeriod"/>
            </a:pPr>
            <a:r>
              <a:rPr lang="es-ES" dirty="0" smtClean="0">
                <a:solidFill>
                  <a:schemeClr val="accent2">
                    <a:lumMod val="50000"/>
                  </a:schemeClr>
                </a:solidFill>
              </a:rPr>
              <a:t>Me encantan las ______________ de las canciones de Vetusta </a:t>
            </a:r>
            <a:r>
              <a:rPr lang="es-ES" dirty="0" err="1" smtClean="0">
                <a:solidFill>
                  <a:schemeClr val="accent2">
                    <a:lumMod val="50000"/>
                  </a:schemeClr>
                </a:solidFill>
              </a:rPr>
              <a:t>Morla</a:t>
            </a:r>
            <a:r>
              <a:rPr lang="es-ES" dirty="0" smtClean="0">
                <a:solidFill>
                  <a:schemeClr val="accent2">
                    <a:lumMod val="50000"/>
                  </a:schemeClr>
                </a:solidFill>
              </a:rPr>
              <a:t>, son poesía.</a:t>
            </a:r>
          </a:p>
          <a:p>
            <a:pPr marL="514350" indent="-514350" algn="just">
              <a:buAutoNum type="arabicPeriod"/>
            </a:pPr>
            <a:r>
              <a:rPr lang="es-ES" dirty="0" smtClean="0">
                <a:solidFill>
                  <a:schemeClr val="accent2">
                    <a:lumMod val="50000"/>
                  </a:schemeClr>
                </a:solidFill>
              </a:rPr>
              <a:t>¿Me puedes _________ la palabra “buzo”? Be, u, </a:t>
            </a:r>
            <a:r>
              <a:rPr lang="es-ES" dirty="0" err="1" smtClean="0">
                <a:solidFill>
                  <a:schemeClr val="accent2">
                    <a:lumMod val="50000"/>
                  </a:schemeClr>
                </a:solidFill>
              </a:rPr>
              <a:t>ceta</a:t>
            </a:r>
            <a:r>
              <a:rPr lang="es-ES" dirty="0" smtClean="0">
                <a:solidFill>
                  <a:schemeClr val="accent2">
                    <a:lumMod val="50000"/>
                  </a:schemeClr>
                </a:solidFill>
              </a:rPr>
              <a:t>, o.</a:t>
            </a:r>
          </a:p>
          <a:p>
            <a:pPr marL="514350" indent="-514350" algn="just">
              <a:buAutoNum type="arabicPeriod"/>
            </a:pPr>
            <a:r>
              <a:rPr lang="es-ES" dirty="0" smtClean="0">
                <a:solidFill>
                  <a:schemeClr val="accent2">
                    <a:lumMod val="50000"/>
                  </a:schemeClr>
                </a:solidFill>
              </a:rPr>
              <a:t>Me parecen súper divertidos los programas americanos de ____________, esos en los que los chicos tienen que deletrear palabras muy difíciles.</a:t>
            </a:r>
          </a:p>
          <a:p>
            <a:pPr marL="514350" indent="-514350" algn="just">
              <a:buAutoNum type="arabicPeriod"/>
            </a:pPr>
            <a:r>
              <a:rPr lang="es-ES" dirty="0" smtClean="0">
                <a:solidFill>
                  <a:schemeClr val="accent2">
                    <a:lumMod val="50000"/>
                  </a:schemeClr>
                </a:solidFill>
              </a:rPr>
              <a:t>Los acompañantes pronunciaban más que ____________ que lo único que conseguían era aumentar el enfado del comandante.  </a:t>
            </a:r>
          </a:p>
          <a:p>
            <a:pPr marL="514350" indent="-514350" algn="just">
              <a:buAutoNum type="arabicPeriod"/>
            </a:pPr>
            <a:r>
              <a:rPr lang="es-ES" dirty="0" smtClean="0">
                <a:solidFill>
                  <a:schemeClr val="accent2">
                    <a:lumMod val="50000"/>
                  </a:schemeClr>
                </a:solidFill>
              </a:rPr>
              <a:t>En ese estudio se daba a la _______________ la importancia que realmente tiene en el desarrollo de la competencia lectora del niño.</a:t>
            </a:r>
          </a:p>
          <a:p>
            <a:pPr marL="514350" indent="-514350" algn="just">
              <a:buAutoNum type="arabicPeriod"/>
            </a:pPr>
            <a:r>
              <a:rPr lang="es-ES" dirty="0" smtClean="0">
                <a:solidFill>
                  <a:schemeClr val="accent2">
                    <a:lumMod val="50000"/>
                  </a:schemeClr>
                </a:solidFill>
              </a:rPr>
              <a:t>Y entonces la ___________ Martínez prosiguió con las preguntas al acusado.</a:t>
            </a:r>
          </a:p>
          <a:p>
            <a:pPr marL="514350" indent="-514350" algn="just">
              <a:buAutoNum type="arabicPeriod"/>
            </a:pPr>
            <a:r>
              <a:rPr lang="es-ES" dirty="0" smtClean="0">
                <a:solidFill>
                  <a:schemeClr val="accent2">
                    <a:lumMod val="50000"/>
                  </a:schemeClr>
                </a:solidFill>
              </a:rPr>
              <a:t>Algunos consideran a Joaquín Sabina como el mejor ______________ de la música española de todos los tiempos.</a:t>
            </a:r>
          </a:p>
          <a:p>
            <a:pPr marL="514350" indent="-514350" algn="just">
              <a:buAutoNum type="arabicPeriod"/>
            </a:pPr>
            <a:r>
              <a:rPr lang="es-ES" dirty="0" smtClean="0">
                <a:solidFill>
                  <a:schemeClr val="accent2">
                    <a:lumMod val="50000"/>
                  </a:schemeClr>
                </a:solidFill>
              </a:rPr>
              <a:t>El _________ Joaquín Criado Costa es el actual director de la Real Academia de Ciencias, Bellas Letras y Nobles Artes de Córdoba.</a:t>
            </a:r>
          </a:p>
          <a:p>
            <a:pPr marL="514350" indent="-514350" algn="just">
              <a:buAutoNum type="arabicPeriod"/>
            </a:pPr>
            <a:r>
              <a:rPr lang="es-ES" dirty="0" smtClean="0">
                <a:solidFill>
                  <a:schemeClr val="accent2">
                    <a:lumMod val="50000"/>
                  </a:schemeClr>
                </a:solidFill>
              </a:rPr>
              <a:t>Perdona, ¿es que no has visto el _________ indicando que está ocupado? </a:t>
            </a:r>
          </a:p>
          <a:p>
            <a:pPr marL="514350" indent="-514350" algn="just">
              <a:buAutoNum type="arabicPeriod"/>
            </a:pPr>
            <a:r>
              <a:rPr lang="es-ES" dirty="0" smtClean="0">
                <a:solidFill>
                  <a:schemeClr val="accent2">
                    <a:lumMod val="50000"/>
                  </a:schemeClr>
                </a:solidFill>
              </a:rPr>
              <a:t>Recuerdo las clases de literatura en la que nos hacían _________ los poemas de Lorca. </a:t>
            </a:r>
          </a:p>
          <a:p>
            <a:pPr marL="514350" indent="-514350" algn="just">
              <a:buAutoNum type="arabicPeriod"/>
            </a:pPr>
            <a:r>
              <a:rPr lang="es-ES" dirty="0" smtClean="0">
                <a:solidFill>
                  <a:schemeClr val="accent2">
                    <a:lumMod val="50000"/>
                  </a:schemeClr>
                </a:solidFill>
              </a:rPr>
              <a:t>Sin duda las _____________ satíricas de Quevedo son una pieza fundamental de la literatura española.</a:t>
            </a:r>
          </a:p>
          <a:p>
            <a:pPr marL="514350" indent="-514350" algn="just">
              <a:buAutoNum type="arabicPeriod"/>
            </a:pPr>
            <a:endParaRPr lang="es-ES" dirty="0" smtClean="0">
              <a:solidFill>
                <a:schemeClr val="accent2">
                  <a:lumMod val="50000"/>
                </a:schemeClr>
              </a:solidFill>
            </a:endParaRPr>
          </a:p>
          <a:p>
            <a:pPr marL="514350" indent="-514350" algn="just">
              <a:buAutoNum type="arabicPeriod"/>
            </a:pPr>
            <a:endParaRPr lang="es-ES" dirty="0" smtClean="0">
              <a:solidFill>
                <a:schemeClr val="accent2">
                  <a:lumMod val="50000"/>
                </a:schemeClr>
              </a:solidFill>
            </a:endParaRPr>
          </a:p>
          <a:p>
            <a:pPr marL="514350" indent="-514350" algn="just">
              <a:buAutoNum type="arabicPeriod"/>
            </a:pPr>
            <a:endParaRPr lang="es-ES" dirty="0">
              <a:solidFill>
                <a:schemeClr val="accent2">
                  <a:lumMod val="50000"/>
                </a:schemeClr>
              </a:solidFill>
            </a:endParaRPr>
          </a:p>
        </p:txBody>
      </p:sp>
      <p:sp>
        <p:nvSpPr>
          <p:cNvPr id="4" name="Footer Placeholder 3"/>
          <p:cNvSpPr>
            <a:spLocks noGrp="1"/>
          </p:cNvSpPr>
          <p:nvPr>
            <p:ph type="ftr" sz="quarter" idx="11"/>
          </p:nvPr>
        </p:nvSpPr>
        <p:spPr>
          <a:xfrm>
            <a:off x="6660232" y="6492875"/>
            <a:ext cx="2895600" cy="365125"/>
          </a:xfrm>
        </p:spPr>
        <p:txBody>
          <a:bodyPr/>
          <a:lstStyle/>
          <a:p>
            <a:r>
              <a:rPr lang="es-ES" dirty="0" smtClean="0"/>
              <a:t>Manuel Palacios Salado  </a:t>
            </a:r>
          </a:p>
          <a:p>
            <a:r>
              <a:rPr lang="es-ES" dirty="0" smtClean="0"/>
              <a:t>(Universidad de </a:t>
            </a:r>
            <a:r>
              <a:rPr lang="es-ES" dirty="0" err="1" smtClean="0"/>
              <a:t>Tallinn</a:t>
            </a:r>
            <a:r>
              <a:rPr lang="es-ES" dirty="0" smtClean="0"/>
              <a:t>, 2013)</a:t>
            </a:r>
            <a:endParaRPr lang="es-E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88640" y="332656"/>
            <a:ext cx="8229600" cy="1143000"/>
          </a:xfrm>
        </p:spPr>
        <p:txBody>
          <a:bodyPr/>
          <a:lstStyle/>
          <a:p>
            <a:r>
              <a:rPr lang="es-ES" b="1" dirty="0" smtClean="0">
                <a:solidFill>
                  <a:schemeClr val="accent2">
                    <a:lumMod val="50000"/>
                  </a:schemeClr>
                </a:solidFill>
              </a:rPr>
              <a:t>Y ahora ¡a practicar!</a:t>
            </a:r>
            <a:endParaRPr lang="es-ES" b="1" dirty="0">
              <a:solidFill>
                <a:schemeClr val="accent2">
                  <a:lumMod val="50000"/>
                </a:schemeClr>
              </a:solidFill>
            </a:endParaRPr>
          </a:p>
        </p:txBody>
      </p:sp>
      <p:sp>
        <p:nvSpPr>
          <p:cNvPr id="3" name="Content Placeholder 2"/>
          <p:cNvSpPr>
            <a:spLocks noGrp="1"/>
          </p:cNvSpPr>
          <p:nvPr>
            <p:ph idx="1"/>
          </p:nvPr>
        </p:nvSpPr>
        <p:spPr>
          <a:xfrm>
            <a:off x="539552" y="1628801"/>
            <a:ext cx="5904656" cy="2232247"/>
          </a:xfrm>
        </p:spPr>
        <p:txBody>
          <a:bodyPr>
            <a:normAutofit/>
          </a:bodyPr>
          <a:lstStyle/>
          <a:p>
            <a:r>
              <a:rPr lang="es-ES" dirty="0" smtClean="0"/>
              <a:t>En grupos de 3, disponéis de 5 minutos para </a:t>
            </a:r>
            <a:r>
              <a:rPr lang="es-ES" b="1" dirty="0" smtClean="0">
                <a:solidFill>
                  <a:schemeClr val="accent2">
                    <a:lumMod val="50000"/>
                  </a:schemeClr>
                </a:solidFill>
              </a:rPr>
              <a:t>escribir </a:t>
            </a:r>
            <a:r>
              <a:rPr lang="es-ES" dirty="0" smtClean="0"/>
              <a:t>un ejemplo con cada uno de los términos de la familia de </a:t>
            </a:r>
            <a:r>
              <a:rPr lang="es-ES" b="1" dirty="0" smtClean="0">
                <a:solidFill>
                  <a:schemeClr val="accent2">
                    <a:lumMod val="50000"/>
                  </a:schemeClr>
                </a:solidFill>
              </a:rPr>
              <a:t>LETRA</a:t>
            </a:r>
            <a:r>
              <a:rPr lang="es-ES" dirty="0" smtClean="0"/>
              <a:t>.</a:t>
            </a:r>
          </a:p>
          <a:p>
            <a:pPr>
              <a:buNone/>
            </a:pPr>
            <a:endParaRPr lang="es-ES" dirty="0"/>
          </a:p>
        </p:txBody>
      </p:sp>
      <p:pic>
        <p:nvPicPr>
          <p:cNvPr id="24578" name="Picture 2" descr="http://4.bp.blogspot.com/-5GMJUcaT4Eo/TcRH9LvFMII/AAAAAAAADxM/Y7EFMyrJcD4/s1600/mothers-day-coloring-page-source_yup.jpg"/>
          <p:cNvPicPr>
            <a:picLocks noChangeAspect="1" noChangeArrowheads="1"/>
          </p:cNvPicPr>
          <p:nvPr/>
        </p:nvPicPr>
        <p:blipFill>
          <a:blip r:embed="rId2" cstate="print"/>
          <a:srcRect/>
          <a:stretch>
            <a:fillRect/>
          </a:stretch>
        </p:blipFill>
        <p:spPr bwMode="auto">
          <a:xfrm>
            <a:off x="6300192" y="260648"/>
            <a:ext cx="2664296" cy="3444090"/>
          </a:xfrm>
          <a:prstGeom prst="rect">
            <a:avLst/>
          </a:prstGeom>
          <a:noFill/>
        </p:spPr>
      </p:pic>
      <p:sp>
        <p:nvSpPr>
          <p:cNvPr id="5" name="TextBox 4"/>
          <p:cNvSpPr txBox="1"/>
          <p:nvPr/>
        </p:nvSpPr>
        <p:spPr>
          <a:xfrm>
            <a:off x="7020272" y="980728"/>
            <a:ext cx="1584176" cy="1569660"/>
          </a:xfrm>
          <a:prstGeom prst="rect">
            <a:avLst/>
          </a:prstGeom>
          <a:noFill/>
        </p:spPr>
        <p:txBody>
          <a:bodyPr wrap="square" rtlCol="0">
            <a:spAutoFit/>
          </a:bodyPr>
          <a:lstStyle/>
          <a:p>
            <a:r>
              <a:rPr lang="es-ES" sz="2400" dirty="0" smtClean="0">
                <a:latin typeface="Blackadder ITC" pitchFamily="82" charset="0"/>
              </a:rPr>
              <a:t>¡Sigue las instrucciones </a:t>
            </a:r>
            <a:r>
              <a:rPr lang="es-ES" sz="2400" b="1" dirty="0" smtClean="0">
                <a:latin typeface="Blackadder ITC" pitchFamily="82" charset="0"/>
              </a:rPr>
              <a:t>al pie de la letra</a:t>
            </a:r>
            <a:r>
              <a:rPr lang="es-ES" sz="2400" dirty="0" smtClean="0">
                <a:latin typeface="Blackadder ITC" pitchFamily="82" charset="0"/>
              </a:rPr>
              <a:t>!</a:t>
            </a:r>
            <a:endParaRPr lang="es-ES" sz="2400" dirty="0">
              <a:latin typeface="Blackadder ITC" pitchFamily="82" charset="0"/>
            </a:endParaRPr>
          </a:p>
        </p:txBody>
      </p:sp>
      <p:sp>
        <p:nvSpPr>
          <p:cNvPr id="9" name="Content Placeholder 2"/>
          <p:cNvSpPr txBox="1">
            <a:spLocks/>
          </p:cNvSpPr>
          <p:nvPr/>
        </p:nvSpPr>
        <p:spPr>
          <a:xfrm>
            <a:off x="611560" y="3933056"/>
            <a:ext cx="7848872" cy="2304256"/>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s-E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s-E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0" name="Rectangle 9"/>
          <p:cNvSpPr/>
          <p:nvPr/>
        </p:nvSpPr>
        <p:spPr>
          <a:xfrm>
            <a:off x="611560" y="3717032"/>
            <a:ext cx="3523722" cy="707886"/>
          </a:xfrm>
          <a:prstGeom prst="rect">
            <a:avLst/>
          </a:prstGeom>
        </p:spPr>
        <p:txBody>
          <a:bodyPr wrap="none">
            <a:spAutoFit/>
          </a:bodyPr>
          <a:lstStyle/>
          <a:p>
            <a:pPr marL="342900" lvl="0" indent="-342900">
              <a:spcBef>
                <a:spcPct val="20000"/>
              </a:spcBef>
              <a:defRPr/>
            </a:pPr>
            <a:r>
              <a:rPr lang="es-ES" sz="4000" b="1" dirty="0" smtClean="0">
                <a:solidFill>
                  <a:schemeClr val="accent2">
                    <a:lumMod val="50000"/>
                  </a:schemeClr>
                </a:solidFill>
                <a:latin typeface="Berlin Sans FB Demi" pitchFamily="34" charset="0"/>
              </a:rPr>
              <a:t>¡</a:t>
            </a:r>
            <a:r>
              <a:rPr lang="es-ES" sz="4000" b="1" dirty="0" err="1" smtClean="0">
                <a:solidFill>
                  <a:schemeClr val="accent2">
                    <a:lumMod val="50000"/>
                  </a:schemeClr>
                </a:solidFill>
                <a:latin typeface="Berlin Sans FB Demi" pitchFamily="34" charset="0"/>
              </a:rPr>
              <a:t>Tiempoooooo</a:t>
            </a:r>
            <a:r>
              <a:rPr lang="es-ES" sz="4000" b="1" dirty="0" smtClean="0">
                <a:solidFill>
                  <a:schemeClr val="accent2">
                    <a:lumMod val="50000"/>
                  </a:schemeClr>
                </a:solidFill>
                <a:latin typeface="Berlin Sans FB Demi" pitchFamily="34" charset="0"/>
              </a:rPr>
              <a:t>!</a:t>
            </a:r>
          </a:p>
        </p:txBody>
      </p:sp>
      <p:sp>
        <p:nvSpPr>
          <p:cNvPr id="11" name="Content Placeholder 2"/>
          <p:cNvSpPr txBox="1">
            <a:spLocks/>
          </p:cNvSpPr>
          <p:nvPr/>
        </p:nvSpPr>
        <p:spPr>
          <a:xfrm>
            <a:off x="755576" y="4625753"/>
            <a:ext cx="7920880" cy="1899591"/>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s-ES" sz="3200" dirty="0" smtClean="0"/>
              <a:t>Ahora </a:t>
            </a:r>
            <a:r>
              <a:rPr lang="es-ES" sz="3200" b="1" dirty="0" smtClean="0">
                <a:solidFill>
                  <a:schemeClr val="accent2">
                    <a:lumMod val="50000"/>
                  </a:schemeClr>
                </a:solidFill>
              </a:rPr>
              <a:t>intercambiad </a:t>
            </a:r>
            <a:r>
              <a:rPr lang="es-ES" sz="3200" dirty="0" smtClean="0"/>
              <a:t>vuestras frases con otro grupo, </a:t>
            </a:r>
            <a:r>
              <a:rPr lang="es-ES" sz="3200" b="1" dirty="0" smtClean="0">
                <a:solidFill>
                  <a:schemeClr val="accent2">
                    <a:lumMod val="50000"/>
                  </a:schemeClr>
                </a:solidFill>
              </a:rPr>
              <a:t>corregidlas</a:t>
            </a:r>
            <a:r>
              <a:rPr lang="es-ES" sz="3200" dirty="0" smtClean="0"/>
              <a:t> y </a:t>
            </a:r>
            <a:r>
              <a:rPr lang="es-ES" sz="3200" b="1" dirty="0" smtClean="0">
                <a:solidFill>
                  <a:schemeClr val="accent2">
                    <a:lumMod val="50000"/>
                  </a:schemeClr>
                </a:solidFill>
              </a:rPr>
              <a:t>escribid </a:t>
            </a:r>
            <a:r>
              <a:rPr lang="es-ES" sz="3200" dirty="0" smtClean="0"/>
              <a:t>alguna frase con </a:t>
            </a:r>
            <a:r>
              <a:rPr lang="es-ES" sz="3200" b="1" dirty="0" smtClean="0">
                <a:solidFill>
                  <a:schemeClr val="accent2">
                    <a:lumMod val="50000"/>
                  </a:schemeClr>
                </a:solidFill>
              </a:rPr>
              <a:t>las palabras que no hayan usado</a:t>
            </a:r>
            <a:r>
              <a:rPr lang="es-ES" sz="3200" dirty="0" smtClean="0"/>
              <a:t>.</a:t>
            </a:r>
            <a:endParaRPr kumimoji="0" lang="es-E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E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2" name="Footer Placeholder 11"/>
          <p:cNvSpPr>
            <a:spLocks noGrp="1"/>
          </p:cNvSpPr>
          <p:nvPr>
            <p:ph type="ftr" sz="quarter" idx="11"/>
          </p:nvPr>
        </p:nvSpPr>
        <p:spPr>
          <a:xfrm>
            <a:off x="6516216" y="6492875"/>
            <a:ext cx="2895600" cy="365125"/>
          </a:xfrm>
        </p:spPr>
        <p:txBody>
          <a:bodyPr/>
          <a:lstStyle/>
          <a:p>
            <a:r>
              <a:rPr lang="es-ES" dirty="0" smtClean="0"/>
              <a:t>Manuel Palacios Salado  </a:t>
            </a:r>
          </a:p>
          <a:p>
            <a:r>
              <a:rPr lang="es-ES" dirty="0" smtClean="0"/>
              <a:t>(Universidad de </a:t>
            </a:r>
            <a:r>
              <a:rPr lang="es-ES" dirty="0" err="1" smtClean="0"/>
              <a:t>Tallinn</a:t>
            </a:r>
            <a:r>
              <a:rPr lang="es-ES" dirty="0" smtClean="0"/>
              <a:t>, 2013)</a:t>
            </a:r>
            <a:endParaRPr lang="es-E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additive="base">
                                        <p:cTn id="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11">
                                            <p:txEl>
                                              <p:pRg st="0" end="0"/>
                                            </p:txEl>
                                          </p:spTgt>
                                        </p:tgtEl>
                                        <p:attrNameLst>
                                          <p:attrName>style.visibility</p:attrName>
                                        </p:attrNameLst>
                                      </p:cBhvr>
                                      <p:to>
                                        <p:strVal val="visible"/>
                                      </p:to>
                                    </p:set>
                                    <p:animEffect transition="in" filter="fade">
                                      <p:cBhvr>
                                        <p:cTn id="13" dur="20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11"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548680"/>
            <a:ext cx="6732240" cy="1143000"/>
          </a:xfrm>
        </p:spPr>
        <p:txBody>
          <a:bodyPr>
            <a:normAutofit fontScale="90000"/>
          </a:bodyPr>
          <a:lstStyle/>
          <a:p>
            <a:r>
              <a:rPr lang="es-ES" dirty="0" smtClean="0">
                <a:latin typeface="Bauhaus 93" pitchFamily="82" charset="0"/>
              </a:rPr>
              <a:t>¡y llegó La prueba de fuego!</a:t>
            </a:r>
            <a:endParaRPr lang="es-ES" dirty="0">
              <a:latin typeface="Bauhaus 93" pitchFamily="82" charset="0"/>
            </a:endParaRPr>
          </a:p>
        </p:txBody>
      </p:sp>
      <p:sp>
        <p:nvSpPr>
          <p:cNvPr id="3" name="Content Placeholder 2"/>
          <p:cNvSpPr>
            <a:spLocks noGrp="1"/>
          </p:cNvSpPr>
          <p:nvPr>
            <p:ph idx="1"/>
          </p:nvPr>
        </p:nvSpPr>
        <p:spPr>
          <a:xfrm>
            <a:off x="457200" y="2420888"/>
            <a:ext cx="7787208" cy="2376264"/>
          </a:xfrm>
        </p:spPr>
        <p:txBody>
          <a:bodyPr>
            <a:noAutofit/>
          </a:bodyPr>
          <a:lstStyle/>
          <a:p>
            <a:pPr>
              <a:buNone/>
            </a:pPr>
            <a:r>
              <a:rPr lang="es-ES" sz="5400" dirty="0" smtClean="0">
                <a:solidFill>
                  <a:schemeClr val="accent6">
                    <a:lumMod val="50000"/>
                  </a:schemeClr>
                </a:solidFill>
                <a:latin typeface="Berlin Sans FB Demi" pitchFamily="34" charset="0"/>
              </a:rPr>
              <a:t>Juguemos a </a:t>
            </a:r>
            <a:r>
              <a:rPr lang="es-ES" sz="6000" dirty="0" smtClean="0">
                <a:solidFill>
                  <a:schemeClr val="accent6">
                    <a:lumMod val="50000"/>
                  </a:schemeClr>
                </a:solidFill>
                <a:latin typeface="Berlin Sans FB Demi" pitchFamily="34" charset="0"/>
              </a:rPr>
              <a:t>PASALACABRA</a:t>
            </a:r>
            <a:endParaRPr lang="es-ES" sz="6000" dirty="0">
              <a:solidFill>
                <a:schemeClr val="accent6">
                  <a:lumMod val="50000"/>
                </a:schemeClr>
              </a:solidFill>
              <a:latin typeface="Berlin Sans FB Demi" pitchFamily="34" charset="0"/>
            </a:endParaRPr>
          </a:p>
        </p:txBody>
      </p:sp>
      <p:pic>
        <p:nvPicPr>
          <p:cNvPr id="27650" name="Picture 2" descr="http://www.drawing-factory.com/image-files/es_como-dibujar-llamas-24.jpg"/>
          <p:cNvPicPr>
            <a:picLocks noChangeAspect="1" noChangeArrowheads="1"/>
          </p:cNvPicPr>
          <p:nvPr/>
        </p:nvPicPr>
        <p:blipFill>
          <a:blip r:embed="rId2" cstate="print"/>
          <a:srcRect/>
          <a:stretch>
            <a:fillRect/>
          </a:stretch>
        </p:blipFill>
        <p:spPr bwMode="auto">
          <a:xfrm>
            <a:off x="6660232" y="260648"/>
            <a:ext cx="1368152" cy="1368152"/>
          </a:xfrm>
          <a:prstGeom prst="rect">
            <a:avLst/>
          </a:prstGeom>
          <a:noFill/>
        </p:spPr>
      </p:pic>
      <p:sp>
        <p:nvSpPr>
          <p:cNvPr id="5" name="TextBox 4"/>
          <p:cNvSpPr txBox="1"/>
          <p:nvPr/>
        </p:nvSpPr>
        <p:spPr>
          <a:xfrm>
            <a:off x="1403648" y="4653136"/>
            <a:ext cx="4608512" cy="369332"/>
          </a:xfrm>
          <a:prstGeom prst="rect">
            <a:avLst/>
          </a:prstGeom>
          <a:noFill/>
        </p:spPr>
        <p:txBody>
          <a:bodyPr wrap="square" rtlCol="0">
            <a:spAutoFit/>
          </a:bodyPr>
          <a:lstStyle/>
          <a:p>
            <a:r>
              <a:rPr lang="es-ES" dirty="0" smtClean="0">
                <a:solidFill>
                  <a:schemeClr val="accent6">
                    <a:lumMod val="50000"/>
                  </a:schemeClr>
                </a:solidFill>
                <a:latin typeface="Berlin Sans FB" pitchFamily="34" charset="0"/>
              </a:rPr>
              <a:t>(Sigue las instrucciones de tu profesor)</a:t>
            </a:r>
            <a:endParaRPr lang="es-ES" dirty="0">
              <a:solidFill>
                <a:schemeClr val="accent6">
                  <a:lumMod val="50000"/>
                </a:schemeClr>
              </a:solidFill>
              <a:latin typeface="Berlin Sans FB" pitchFamily="34" charset="0"/>
            </a:endParaRPr>
          </a:p>
        </p:txBody>
      </p:sp>
      <p:pic>
        <p:nvPicPr>
          <p:cNvPr id="27652" name="Picture 4" descr="https://encrypted-tbn3.gstatic.com/images?q=tbn:ANd9GcTYlanyjBhuD2CpUJBhrsIvyp5D1n4cwd4PuyeCY6WGVNxgA4bL"/>
          <p:cNvPicPr>
            <a:picLocks noChangeAspect="1" noChangeArrowheads="1"/>
          </p:cNvPicPr>
          <p:nvPr/>
        </p:nvPicPr>
        <p:blipFill>
          <a:blip r:embed="rId3" cstate="print"/>
          <a:srcRect/>
          <a:stretch>
            <a:fillRect/>
          </a:stretch>
        </p:blipFill>
        <p:spPr bwMode="auto">
          <a:xfrm>
            <a:off x="6300192" y="3717032"/>
            <a:ext cx="1800225" cy="2543175"/>
          </a:xfrm>
          <a:prstGeom prst="rect">
            <a:avLst/>
          </a:prstGeom>
          <a:noFill/>
        </p:spPr>
      </p:pic>
      <p:sp>
        <p:nvSpPr>
          <p:cNvPr id="7" name="Footer Placeholder 6"/>
          <p:cNvSpPr>
            <a:spLocks noGrp="1"/>
          </p:cNvSpPr>
          <p:nvPr>
            <p:ph type="ftr" sz="quarter" idx="11"/>
          </p:nvPr>
        </p:nvSpPr>
        <p:spPr>
          <a:xfrm>
            <a:off x="6588224" y="6492875"/>
            <a:ext cx="2895600" cy="365125"/>
          </a:xfrm>
        </p:spPr>
        <p:txBody>
          <a:bodyPr/>
          <a:lstStyle/>
          <a:p>
            <a:r>
              <a:rPr lang="es-ES" dirty="0" smtClean="0"/>
              <a:t>Manuel Palacios Salado  </a:t>
            </a:r>
          </a:p>
          <a:p>
            <a:r>
              <a:rPr lang="es-ES" dirty="0" smtClean="0"/>
              <a:t>(Universidad de </a:t>
            </a:r>
            <a:r>
              <a:rPr lang="es-ES" dirty="0" err="1" smtClean="0"/>
              <a:t>Tallinn</a:t>
            </a:r>
            <a:r>
              <a:rPr lang="es-ES" dirty="0" smtClean="0"/>
              <a:t>, 2013)</a:t>
            </a:r>
            <a:endParaRPr lang="es-ES" dirty="0"/>
          </a:p>
        </p:txBody>
      </p:sp>
      <p:sp>
        <p:nvSpPr>
          <p:cNvPr id="9" name="Cloud Callout 8"/>
          <p:cNvSpPr/>
          <p:nvPr/>
        </p:nvSpPr>
        <p:spPr>
          <a:xfrm>
            <a:off x="6732240" y="2060848"/>
            <a:ext cx="2411760" cy="1728192"/>
          </a:xfrm>
          <a:prstGeom prst="cloudCallou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TextBox 9"/>
          <p:cNvSpPr txBox="1"/>
          <p:nvPr/>
        </p:nvSpPr>
        <p:spPr>
          <a:xfrm>
            <a:off x="7020272" y="2420888"/>
            <a:ext cx="1872208" cy="923330"/>
          </a:xfrm>
          <a:prstGeom prst="rect">
            <a:avLst/>
          </a:prstGeom>
          <a:noFill/>
        </p:spPr>
        <p:txBody>
          <a:bodyPr wrap="square" rtlCol="0">
            <a:spAutoFit/>
          </a:bodyPr>
          <a:lstStyle/>
          <a:p>
            <a:r>
              <a:rPr lang="es-ES" dirty="0" smtClean="0">
                <a:latin typeface="Cooper Black" pitchFamily="18" charset="0"/>
              </a:rPr>
              <a:t>¿Y luego dicen que yo estoy loca? </a:t>
            </a:r>
            <a:endParaRPr lang="es-ES" dirty="0">
              <a:latin typeface="Cooper Black"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620688"/>
            <a:ext cx="8229600" cy="1828800"/>
          </a:xfrm>
        </p:spPr>
        <p:txBody>
          <a:bodyPr/>
          <a:lstStyle/>
          <a:p>
            <a:r>
              <a:rPr lang="es-ES" dirty="0" smtClean="0">
                <a:solidFill>
                  <a:schemeClr val="tx2"/>
                </a:solidFill>
              </a:rPr>
              <a:t>Dispones de dos minutos para escribir todas las palabras que sepas de la familia de…</a:t>
            </a:r>
          </a:p>
          <a:p>
            <a:pPr>
              <a:buNone/>
            </a:pPr>
            <a:endParaRPr lang="es-ES" dirty="0"/>
          </a:p>
        </p:txBody>
      </p:sp>
      <p:sp>
        <p:nvSpPr>
          <p:cNvPr id="4" name="5-Point Star 3"/>
          <p:cNvSpPr/>
          <p:nvPr/>
        </p:nvSpPr>
        <p:spPr>
          <a:xfrm>
            <a:off x="2915816" y="2132856"/>
            <a:ext cx="4464496" cy="345638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TextBox 5"/>
          <p:cNvSpPr txBox="1"/>
          <p:nvPr/>
        </p:nvSpPr>
        <p:spPr>
          <a:xfrm>
            <a:off x="4283968" y="4149080"/>
            <a:ext cx="2088232" cy="707886"/>
          </a:xfrm>
          <a:prstGeom prst="rect">
            <a:avLst/>
          </a:prstGeom>
          <a:noFill/>
        </p:spPr>
        <p:txBody>
          <a:bodyPr wrap="square" rtlCol="0">
            <a:spAutoFit/>
          </a:bodyPr>
          <a:lstStyle/>
          <a:p>
            <a:r>
              <a:rPr lang="es-ES" sz="4000" b="1" dirty="0" smtClean="0">
                <a:solidFill>
                  <a:schemeClr val="bg1"/>
                </a:solidFill>
              </a:rPr>
              <a:t>ACTOR</a:t>
            </a:r>
            <a:endParaRPr lang="es-ES" sz="4000" b="1" dirty="0">
              <a:solidFill>
                <a:schemeClr val="bg1"/>
              </a:solidFill>
            </a:endParaRPr>
          </a:p>
        </p:txBody>
      </p:sp>
      <p:pic>
        <p:nvPicPr>
          <p:cNvPr id="1026" name="Picture 2" descr="http://2.bp.blogspot.com/-BOJAi01pjQk/T_cMegtFzgI/AAAAAAAAA88/oa_2c8wsf9w/s1600/Actor.jpg"/>
          <p:cNvPicPr>
            <a:picLocks noChangeAspect="1" noChangeArrowheads="1"/>
          </p:cNvPicPr>
          <p:nvPr/>
        </p:nvPicPr>
        <p:blipFill>
          <a:blip r:embed="rId3" cstate="print"/>
          <a:srcRect/>
          <a:stretch>
            <a:fillRect/>
          </a:stretch>
        </p:blipFill>
        <p:spPr bwMode="auto">
          <a:xfrm>
            <a:off x="323528" y="4293096"/>
            <a:ext cx="2123728" cy="2389194"/>
          </a:xfrm>
          <a:prstGeom prst="rect">
            <a:avLst/>
          </a:prstGeom>
          <a:noFill/>
        </p:spPr>
      </p:pic>
      <p:sp>
        <p:nvSpPr>
          <p:cNvPr id="8" name="Oval Callout 7"/>
          <p:cNvSpPr/>
          <p:nvPr/>
        </p:nvSpPr>
        <p:spPr>
          <a:xfrm>
            <a:off x="899592" y="3429000"/>
            <a:ext cx="1296144" cy="864096"/>
          </a:xfrm>
          <a:prstGeom prst="wedgeEllipse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200" b="1" dirty="0" smtClean="0">
                <a:solidFill>
                  <a:schemeClr val="tx2"/>
                </a:solidFill>
              </a:rPr>
              <a:t>Ser o estar, perdón, ser o no ser…</a:t>
            </a:r>
            <a:endParaRPr lang="es-ES" sz="1200" b="1" dirty="0">
              <a:solidFill>
                <a:schemeClr val="tx2"/>
              </a:solidFill>
            </a:endParaRPr>
          </a:p>
        </p:txBody>
      </p:sp>
      <p:sp>
        <p:nvSpPr>
          <p:cNvPr id="9" name="Footer Placeholder 8"/>
          <p:cNvSpPr>
            <a:spLocks noGrp="1"/>
          </p:cNvSpPr>
          <p:nvPr>
            <p:ph type="ftr" sz="quarter" idx="11"/>
          </p:nvPr>
        </p:nvSpPr>
        <p:spPr>
          <a:xfrm>
            <a:off x="6516216" y="6492875"/>
            <a:ext cx="2895600" cy="365125"/>
          </a:xfrm>
        </p:spPr>
        <p:txBody>
          <a:bodyPr/>
          <a:lstStyle/>
          <a:p>
            <a:r>
              <a:rPr lang="es-ES" dirty="0" smtClean="0"/>
              <a:t>Manuel Palacios Salado </a:t>
            </a:r>
          </a:p>
          <a:p>
            <a:r>
              <a:rPr lang="es-ES" dirty="0" smtClean="0"/>
              <a:t>(Universidad de </a:t>
            </a:r>
            <a:r>
              <a:rPr lang="es-ES" dirty="0" err="1" smtClean="0"/>
              <a:t>Tallinn</a:t>
            </a:r>
            <a:r>
              <a:rPr lang="es-ES" dirty="0" smtClean="0"/>
              <a:t>, 2013)</a:t>
            </a:r>
            <a:endParaRPr lang="es-E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Oval Callout 29"/>
          <p:cNvSpPr/>
          <p:nvPr/>
        </p:nvSpPr>
        <p:spPr>
          <a:xfrm>
            <a:off x="-180528" y="5445224"/>
            <a:ext cx="1728192" cy="1224136"/>
          </a:xfrm>
          <a:prstGeom prst="wedgeEllipseCallou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smtClean="0">
                <a:ln w="12700">
                  <a:solidFill>
                    <a:schemeClr val="tx2">
                      <a:satMod val="155000"/>
                    </a:schemeClr>
                  </a:solidFill>
                  <a:prstDash val="solid"/>
                </a:ln>
                <a:solidFill>
                  <a:schemeClr val="tx2">
                    <a:lumMod val="75000"/>
                  </a:schemeClr>
                </a:solidFill>
                <a:effectLst>
                  <a:outerShdw blurRad="41275" dist="20320" dir="1800000" algn="tl" rotWithShape="0">
                    <a:srgbClr val="000000">
                      <a:alpha val="40000"/>
                    </a:srgbClr>
                  </a:outerShdw>
                </a:effectLst>
              </a:rPr>
              <a:t>¡</a:t>
            </a:r>
            <a:r>
              <a:rPr lang="es-ES" b="1" dirty="0" err="1" smtClean="0">
                <a:ln w="12700">
                  <a:solidFill>
                    <a:schemeClr val="tx2">
                      <a:satMod val="155000"/>
                    </a:schemeClr>
                  </a:solidFill>
                  <a:prstDash val="solid"/>
                </a:ln>
                <a:solidFill>
                  <a:schemeClr val="tx2">
                    <a:lumMod val="75000"/>
                  </a:schemeClr>
                </a:solidFill>
                <a:effectLst>
                  <a:outerShdw blurRad="41275" dist="20320" dir="1800000" algn="tl" rotWithShape="0">
                    <a:srgbClr val="000000">
                      <a:alpha val="40000"/>
                    </a:srgbClr>
                  </a:outerShdw>
                </a:effectLst>
              </a:rPr>
              <a:t>Tachaaan</a:t>
            </a:r>
            <a:r>
              <a:rPr lang="es-ES" b="1" dirty="0" smtClean="0">
                <a:ln w="12700">
                  <a:solidFill>
                    <a:schemeClr val="tx2">
                      <a:satMod val="155000"/>
                    </a:schemeClr>
                  </a:solidFill>
                  <a:prstDash val="solid"/>
                </a:ln>
                <a:solidFill>
                  <a:schemeClr val="tx2">
                    <a:lumMod val="75000"/>
                  </a:schemeClr>
                </a:solidFill>
                <a:effectLst>
                  <a:outerShdw blurRad="41275" dist="20320" dir="1800000" algn="tl" rotWithShape="0">
                    <a:srgbClr val="000000">
                      <a:alpha val="40000"/>
                    </a:srgbClr>
                  </a:outerShdw>
                </a:effectLst>
              </a:rPr>
              <a:t>!</a:t>
            </a:r>
            <a:endParaRPr lang="es-ES" dirty="0">
              <a:solidFill>
                <a:schemeClr val="tx2">
                  <a:lumMod val="75000"/>
                </a:schemeClr>
              </a:solidFill>
            </a:endParaRPr>
          </a:p>
        </p:txBody>
      </p:sp>
      <p:pic>
        <p:nvPicPr>
          <p:cNvPr id="15362" name="Picture 2" descr="http://us.123rf.com/400wm/400/400/clairev/clairev0903/clairev090300016/4422349-raton-de-dibujos-animados-actor--color-ilustracion.jpg"/>
          <p:cNvPicPr>
            <a:picLocks noChangeAspect="1" noChangeArrowheads="1"/>
          </p:cNvPicPr>
          <p:nvPr/>
        </p:nvPicPr>
        <p:blipFill>
          <a:blip r:embed="rId2" cstate="print"/>
          <a:srcRect/>
          <a:stretch>
            <a:fillRect/>
          </a:stretch>
        </p:blipFill>
        <p:spPr bwMode="auto">
          <a:xfrm>
            <a:off x="6156176" y="0"/>
            <a:ext cx="2376264" cy="2462449"/>
          </a:xfrm>
          <a:prstGeom prst="rect">
            <a:avLst/>
          </a:prstGeom>
          <a:noFill/>
        </p:spPr>
      </p:pic>
      <p:sp>
        <p:nvSpPr>
          <p:cNvPr id="5" name="Oval 4"/>
          <p:cNvSpPr/>
          <p:nvPr/>
        </p:nvSpPr>
        <p:spPr>
          <a:xfrm>
            <a:off x="1619672" y="1124744"/>
            <a:ext cx="5472608" cy="47525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 name="TextBox 3"/>
          <p:cNvSpPr txBox="1"/>
          <p:nvPr/>
        </p:nvSpPr>
        <p:spPr>
          <a:xfrm>
            <a:off x="2843808" y="2636912"/>
            <a:ext cx="3312368" cy="1323439"/>
          </a:xfrm>
          <a:prstGeom prst="rect">
            <a:avLst/>
          </a:prstGeom>
          <a:noFill/>
        </p:spPr>
        <p:txBody>
          <a:bodyPr wrap="square" rtlCol="0">
            <a:spAutoFit/>
          </a:bodyPr>
          <a:lstStyle/>
          <a:p>
            <a:r>
              <a:rPr lang="es-ES" sz="8000" b="1" dirty="0" smtClean="0">
                <a:solidFill>
                  <a:schemeClr val="bg1"/>
                </a:solidFill>
              </a:rPr>
              <a:t>ACTOR</a:t>
            </a:r>
            <a:endParaRPr lang="es-ES" sz="8000" b="1" dirty="0">
              <a:solidFill>
                <a:schemeClr val="bg1"/>
              </a:solidFill>
            </a:endParaRPr>
          </a:p>
        </p:txBody>
      </p:sp>
      <p:sp>
        <p:nvSpPr>
          <p:cNvPr id="6" name="Oval 5"/>
          <p:cNvSpPr/>
          <p:nvPr/>
        </p:nvSpPr>
        <p:spPr>
          <a:xfrm>
            <a:off x="395536" y="3501008"/>
            <a:ext cx="1584176" cy="1440160"/>
          </a:xfrm>
          <a:prstGeom prst="ellipse">
            <a:avLst/>
          </a:prstGeom>
          <a:solidFill>
            <a:schemeClr val="tx2">
              <a:lumMod val="20000"/>
              <a:lumOff val="8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Oval 6"/>
          <p:cNvSpPr/>
          <p:nvPr/>
        </p:nvSpPr>
        <p:spPr>
          <a:xfrm>
            <a:off x="1331640" y="4869160"/>
            <a:ext cx="1584176" cy="1440160"/>
          </a:xfrm>
          <a:prstGeom prst="ellipse">
            <a:avLst/>
          </a:prstGeom>
          <a:solidFill>
            <a:schemeClr val="tx2">
              <a:lumMod val="20000"/>
              <a:lumOff val="8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 name="Oval 7"/>
          <p:cNvSpPr/>
          <p:nvPr/>
        </p:nvSpPr>
        <p:spPr>
          <a:xfrm>
            <a:off x="6228184" y="1196752"/>
            <a:ext cx="1584176" cy="1440160"/>
          </a:xfrm>
          <a:prstGeom prst="ellipse">
            <a:avLst/>
          </a:prstGeom>
          <a:solidFill>
            <a:schemeClr val="tx2">
              <a:lumMod val="20000"/>
              <a:lumOff val="8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Oval 8"/>
          <p:cNvSpPr/>
          <p:nvPr/>
        </p:nvSpPr>
        <p:spPr>
          <a:xfrm>
            <a:off x="4716016" y="260648"/>
            <a:ext cx="1584176" cy="1440160"/>
          </a:xfrm>
          <a:prstGeom prst="ellipse">
            <a:avLst/>
          </a:prstGeom>
          <a:solidFill>
            <a:schemeClr val="tx2">
              <a:lumMod val="20000"/>
              <a:lumOff val="8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Oval 9"/>
          <p:cNvSpPr/>
          <p:nvPr/>
        </p:nvSpPr>
        <p:spPr>
          <a:xfrm>
            <a:off x="2987824" y="0"/>
            <a:ext cx="1584176" cy="1440160"/>
          </a:xfrm>
          <a:prstGeom prst="ellipse">
            <a:avLst/>
          </a:prstGeom>
          <a:solidFill>
            <a:schemeClr val="tx2">
              <a:lumMod val="20000"/>
              <a:lumOff val="8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Oval 10"/>
          <p:cNvSpPr/>
          <p:nvPr/>
        </p:nvSpPr>
        <p:spPr>
          <a:xfrm>
            <a:off x="395536" y="1916832"/>
            <a:ext cx="1584176" cy="1440160"/>
          </a:xfrm>
          <a:prstGeom prst="ellipse">
            <a:avLst/>
          </a:prstGeom>
          <a:solidFill>
            <a:schemeClr val="tx2">
              <a:lumMod val="20000"/>
              <a:lumOff val="8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Oval 11"/>
          <p:cNvSpPr/>
          <p:nvPr/>
        </p:nvSpPr>
        <p:spPr>
          <a:xfrm>
            <a:off x="1331640" y="620688"/>
            <a:ext cx="1584176" cy="1440160"/>
          </a:xfrm>
          <a:prstGeom prst="ellipse">
            <a:avLst/>
          </a:prstGeom>
          <a:solidFill>
            <a:schemeClr val="tx2">
              <a:lumMod val="20000"/>
              <a:lumOff val="8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 name="Oval 12"/>
          <p:cNvSpPr/>
          <p:nvPr/>
        </p:nvSpPr>
        <p:spPr>
          <a:xfrm>
            <a:off x="6948264" y="2708920"/>
            <a:ext cx="1584176" cy="1440160"/>
          </a:xfrm>
          <a:prstGeom prst="ellipse">
            <a:avLst/>
          </a:prstGeom>
          <a:solidFill>
            <a:schemeClr val="tx2">
              <a:lumMod val="20000"/>
              <a:lumOff val="8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Oval 13"/>
          <p:cNvSpPr/>
          <p:nvPr/>
        </p:nvSpPr>
        <p:spPr>
          <a:xfrm>
            <a:off x="3059832" y="5417840"/>
            <a:ext cx="1584176" cy="1440160"/>
          </a:xfrm>
          <a:prstGeom prst="ellipse">
            <a:avLst/>
          </a:prstGeom>
          <a:solidFill>
            <a:schemeClr val="tx2">
              <a:lumMod val="20000"/>
              <a:lumOff val="8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 name="TextBox 14"/>
          <p:cNvSpPr txBox="1"/>
          <p:nvPr/>
        </p:nvSpPr>
        <p:spPr>
          <a:xfrm>
            <a:off x="6516216" y="1700808"/>
            <a:ext cx="1476672" cy="400110"/>
          </a:xfrm>
          <a:prstGeom prst="rect">
            <a:avLst/>
          </a:prstGeom>
          <a:noFill/>
        </p:spPr>
        <p:txBody>
          <a:bodyPr wrap="square" rtlCol="0">
            <a:spAutoFit/>
          </a:bodyPr>
          <a:lstStyle/>
          <a:p>
            <a:r>
              <a:rPr lang="es-ES" sz="2000" b="1" dirty="0" smtClean="0">
                <a:solidFill>
                  <a:schemeClr val="tx2"/>
                </a:solidFill>
              </a:rPr>
              <a:t>actuario</a:t>
            </a:r>
            <a:endParaRPr lang="es-ES" sz="2000" b="1" dirty="0">
              <a:solidFill>
                <a:schemeClr val="tx2"/>
              </a:solidFill>
            </a:endParaRPr>
          </a:p>
        </p:txBody>
      </p:sp>
      <p:sp>
        <p:nvSpPr>
          <p:cNvPr id="16" name="TextBox 15"/>
          <p:cNvSpPr txBox="1"/>
          <p:nvPr/>
        </p:nvSpPr>
        <p:spPr>
          <a:xfrm>
            <a:off x="3131840" y="476672"/>
            <a:ext cx="1872208" cy="400110"/>
          </a:xfrm>
          <a:prstGeom prst="rect">
            <a:avLst/>
          </a:prstGeom>
          <a:noFill/>
        </p:spPr>
        <p:txBody>
          <a:bodyPr wrap="square" rtlCol="0">
            <a:spAutoFit/>
          </a:bodyPr>
          <a:lstStyle/>
          <a:p>
            <a:r>
              <a:rPr lang="es-ES" sz="2000" b="1" dirty="0" smtClean="0">
                <a:solidFill>
                  <a:schemeClr val="tx2"/>
                </a:solidFill>
              </a:rPr>
              <a:t>actuación</a:t>
            </a:r>
            <a:endParaRPr lang="es-ES" sz="2000" b="1" dirty="0">
              <a:solidFill>
                <a:schemeClr val="tx2"/>
              </a:solidFill>
            </a:endParaRPr>
          </a:p>
        </p:txBody>
      </p:sp>
      <p:sp>
        <p:nvSpPr>
          <p:cNvPr id="17" name="TextBox 16"/>
          <p:cNvSpPr txBox="1"/>
          <p:nvPr/>
        </p:nvSpPr>
        <p:spPr>
          <a:xfrm>
            <a:off x="6948264" y="3140968"/>
            <a:ext cx="1656184" cy="400110"/>
          </a:xfrm>
          <a:prstGeom prst="rect">
            <a:avLst/>
          </a:prstGeom>
          <a:noFill/>
        </p:spPr>
        <p:txBody>
          <a:bodyPr wrap="square" rtlCol="0">
            <a:spAutoFit/>
          </a:bodyPr>
          <a:lstStyle/>
          <a:p>
            <a:r>
              <a:rPr lang="es-ES" sz="2000" b="1" dirty="0" smtClean="0">
                <a:solidFill>
                  <a:schemeClr val="tx2"/>
                </a:solidFill>
              </a:rPr>
              <a:t>actualización</a:t>
            </a:r>
            <a:endParaRPr lang="es-ES" sz="2000" b="1" dirty="0">
              <a:solidFill>
                <a:schemeClr val="tx2"/>
              </a:solidFill>
            </a:endParaRPr>
          </a:p>
        </p:txBody>
      </p:sp>
      <p:sp>
        <p:nvSpPr>
          <p:cNvPr id="18" name="TextBox 17"/>
          <p:cNvSpPr txBox="1"/>
          <p:nvPr/>
        </p:nvSpPr>
        <p:spPr>
          <a:xfrm>
            <a:off x="3203848" y="5949280"/>
            <a:ext cx="1296144" cy="400110"/>
          </a:xfrm>
          <a:prstGeom prst="rect">
            <a:avLst/>
          </a:prstGeom>
          <a:noFill/>
        </p:spPr>
        <p:txBody>
          <a:bodyPr wrap="square" rtlCol="0">
            <a:spAutoFit/>
          </a:bodyPr>
          <a:lstStyle/>
          <a:p>
            <a:r>
              <a:rPr lang="es-ES" sz="2000" b="1" dirty="0" smtClean="0">
                <a:solidFill>
                  <a:schemeClr val="tx2"/>
                </a:solidFill>
              </a:rPr>
              <a:t>actualidad</a:t>
            </a:r>
            <a:endParaRPr lang="es-ES" sz="2000" b="1" dirty="0">
              <a:solidFill>
                <a:schemeClr val="tx2"/>
              </a:solidFill>
            </a:endParaRPr>
          </a:p>
        </p:txBody>
      </p:sp>
      <p:sp>
        <p:nvSpPr>
          <p:cNvPr id="19" name="TextBox 18"/>
          <p:cNvSpPr txBox="1"/>
          <p:nvPr/>
        </p:nvSpPr>
        <p:spPr>
          <a:xfrm>
            <a:off x="1691680" y="5445224"/>
            <a:ext cx="1152128" cy="400110"/>
          </a:xfrm>
          <a:prstGeom prst="rect">
            <a:avLst/>
          </a:prstGeom>
          <a:noFill/>
        </p:spPr>
        <p:txBody>
          <a:bodyPr wrap="square" rtlCol="0">
            <a:spAutoFit/>
          </a:bodyPr>
          <a:lstStyle/>
          <a:p>
            <a:r>
              <a:rPr lang="es-ES" sz="2000" b="1" dirty="0" smtClean="0">
                <a:solidFill>
                  <a:schemeClr val="tx2"/>
                </a:solidFill>
              </a:rPr>
              <a:t>actuar</a:t>
            </a:r>
            <a:endParaRPr lang="es-ES" sz="2000" b="1" dirty="0">
              <a:solidFill>
                <a:schemeClr val="tx2"/>
              </a:solidFill>
            </a:endParaRPr>
          </a:p>
        </p:txBody>
      </p:sp>
      <p:sp>
        <p:nvSpPr>
          <p:cNvPr id="20" name="TextBox 19"/>
          <p:cNvSpPr txBox="1"/>
          <p:nvPr/>
        </p:nvSpPr>
        <p:spPr>
          <a:xfrm>
            <a:off x="1475656" y="1124744"/>
            <a:ext cx="1440160" cy="400110"/>
          </a:xfrm>
          <a:prstGeom prst="rect">
            <a:avLst/>
          </a:prstGeom>
          <a:noFill/>
        </p:spPr>
        <p:txBody>
          <a:bodyPr wrap="square" rtlCol="0">
            <a:spAutoFit/>
          </a:bodyPr>
          <a:lstStyle/>
          <a:p>
            <a:r>
              <a:rPr lang="es-ES" sz="2000" b="1" dirty="0" smtClean="0">
                <a:solidFill>
                  <a:schemeClr val="tx2"/>
                </a:solidFill>
              </a:rPr>
              <a:t>actuoso/a</a:t>
            </a:r>
            <a:endParaRPr lang="es-ES" sz="2000" b="1" dirty="0">
              <a:solidFill>
                <a:schemeClr val="tx2"/>
              </a:solidFill>
            </a:endParaRPr>
          </a:p>
        </p:txBody>
      </p:sp>
      <p:sp>
        <p:nvSpPr>
          <p:cNvPr id="21" name="TextBox 20"/>
          <p:cNvSpPr txBox="1"/>
          <p:nvPr/>
        </p:nvSpPr>
        <p:spPr>
          <a:xfrm>
            <a:off x="755576" y="4005064"/>
            <a:ext cx="1115616" cy="400110"/>
          </a:xfrm>
          <a:prstGeom prst="rect">
            <a:avLst/>
          </a:prstGeom>
          <a:noFill/>
        </p:spPr>
        <p:txBody>
          <a:bodyPr wrap="square" rtlCol="0">
            <a:spAutoFit/>
          </a:bodyPr>
          <a:lstStyle/>
          <a:p>
            <a:r>
              <a:rPr lang="es-ES" sz="2000" b="1" dirty="0" smtClean="0">
                <a:solidFill>
                  <a:schemeClr val="tx2"/>
                </a:solidFill>
              </a:rPr>
              <a:t>actual</a:t>
            </a:r>
            <a:endParaRPr lang="es-ES" sz="2000" b="1" dirty="0">
              <a:solidFill>
                <a:schemeClr val="tx2"/>
              </a:solidFill>
            </a:endParaRPr>
          </a:p>
        </p:txBody>
      </p:sp>
      <p:sp>
        <p:nvSpPr>
          <p:cNvPr id="22" name="TextBox 21"/>
          <p:cNvSpPr txBox="1"/>
          <p:nvPr/>
        </p:nvSpPr>
        <p:spPr>
          <a:xfrm>
            <a:off x="539552" y="2420888"/>
            <a:ext cx="1475656" cy="400110"/>
          </a:xfrm>
          <a:prstGeom prst="rect">
            <a:avLst/>
          </a:prstGeom>
          <a:noFill/>
        </p:spPr>
        <p:txBody>
          <a:bodyPr wrap="square" rtlCol="0">
            <a:spAutoFit/>
          </a:bodyPr>
          <a:lstStyle/>
          <a:p>
            <a:r>
              <a:rPr lang="es-ES" sz="2000" b="1" dirty="0" smtClean="0">
                <a:solidFill>
                  <a:schemeClr val="tx2"/>
                </a:solidFill>
              </a:rPr>
              <a:t>actualizar</a:t>
            </a:r>
            <a:endParaRPr lang="es-ES" sz="2000" b="1" dirty="0">
              <a:solidFill>
                <a:schemeClr val="tx2"/>
              </a:solidFill>
            </a:endParaRPr>
          </a:p>
        </p:txBody>
      </p:sp>
      <p:sp>
        <p:nvSpPr>
          <p:cNvPr id="23" name="TextBox 22"/>
          <p:cNvSpPr txBox="1"/>
          <p:nvPr/>
        </p:nvSpPr>
        <p:spPr>
          <a:xfrm>
            <a:off x="5148064" y="764704"/>
            <a:ext cx="864096" cy="400110"/>
          </a:xfrm>
          <a:prstGeom prst="rect">
            <a:avLst/>
          </a:prstGeom>
          <a:noFill/>
        </p:spPr>
        <p:txBody>
          <a:bodyPr wrap="square" rtlCol="0">
            <a:spAutoFit/>
          </a:bodyPr>
          <a:lstStyle/>
          <a:p>
            <a:r>
              <a:rPr lang="es-ES" sz="2000" b="1" dirty="0" smtClean="0">
                <a:solidFill>
                  <a:schemeClr val="tx2"/>
                </a:solidFill>
              </a:rPr>
              <a:t>actriz</a:t>
            </a:r>
            <a:endParaRPr lang="es-ES" sz="2000" b="1" dirty="0">
              <a:solidFill>
                <a:schemeClr val="tx2"/>
              </a:solidFill>
            </a:endParaRPr>
          </a:p>
        </p:txBody>
      </p:sp>
      <p:sp>
        <p:nvSpPr>
          <p:cNvPr id="25" name="Oval 24"/>
          <p:cNvSpPr/>
          <p:nvPr/>
        </p:nvSpPr>
        <p:spPr>
          <a:xfrm>
            <a:off x="6300192" y="4221088"/>
            <a:ext cx="1584176" cy="1440160"/>
          </a:xfrm>
          <a:prstGeom prst="ellipse">
            <a:avLst/>
          </a:prstGeom>
          <a:solidFill>
            <a:schemeClr val="tx2">
              <a:lumMod val="20000"/>
              <a:lumOff val="8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6" name="Oval 25"/>
          <p:cNvSpPr/>
          <p:nvPr/>
        </p:nvSpPr>
        <p:spPr>
          <a:xfrm>
            <a:off x="4860032" y="5229200"/>
            <a:ext cx="1584176" cy="1440160"/>
          </a:xfrm>
          <a:prstGeom prst="ellipse">
            <a:avLst/>
          </a:prstGeom>
          <a:solidFill>
            <a:schemeClr val="tx2">
              <a:lumMod val="20000"/>
              <a:lumOff val="8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7" name="TextBox 26"/>
          <p:cNvSpPr txBox="1"/>
          <p:nvPr/>
        </p:nvSpPr>
        <p:spPr>
          <a:xfrm>
            <a:off x="6551712" y="4725144"/>
            <a:ext cx="2592288" cy="400110"/>
          </a:xfrm>
          <a:prstGeom prst="rect">
            <a:avLst/>
          </a:prstGeom>
          <a:noFill/>
        </p:spPr>
        <p:txBody>
          <a:bodyPr wrap="square" rtlCol="0">
            <a:spAutoFit/>
          </a:bodyPr>
          <a:lstStyle/>
          <a:p>
            <a:r>
              <a:rPr lang="es-ES" sz="2000" b="1" dirty="0" smtClean="0">
                <a:solidFill>
                  <a:schemeClr val="tx2"/>
                </a:solidFill>
              </a:rPr>
              <a:t>actuante</a:t>
            </a:r>
            <a:endParaRPr lang="es-ES" sz="2000" b="1" dirty="0">
              <a:solidFill>
                <a:schemeClr val="tx2"/>
              </a:solidFill>
            </a:endParaRPr>
          </a:p>
        </p:txBody>
      </p:sp>
      <p:sp>
        <p:nvSpPr>
          <p:cNvPr id="28" name="TextBox 27"/>
          <p:cNvSpPr txBox="1"/>
          <p:nvPr/>
        </p:nvSpPr>
        <p:spPr>
          <a:xfrm>
            <a:off x="5364088" y="5733256"/>
            <a:ext cx="1080120" cy="400110"/>
          </a:xfrm>
          <a:prstGeom prst="rect">
            <a:avLst/>
          </a:prstGeom>
          <a:noFill/>
        </p:spPr>
        <p:txBody>
          <a:bodyPr wrap="square" rtlCol="0">
            <a:spAutoFit/>
          </a:bodyPr>
          <a:lstStyle/>
          <a:p>
            <a:r>
              <a:rPr lang="es-ES" sz="2000" b="1" dirty="0" smtClean="0">
                <a:solidFill>
                  <a:schemeClr val="tx2"/>
                </a:solidFill>
              </a:rPr>
              <a:t>acto</a:t>
            </a:r>
            <a:endParaRPr lang="es-ES" sz="2000" b="1" dirty="0">
              <a:solidFill>
                <a:schemeClr val="tx2"/>
              </a:solidFill>
            </a:endParaRPr>
          </a:p>
        </p:txBody>
      </p:sp>
      <p:sp>
        <p:nvSpPr>
          <p:cNvPr id="29" name="Footer Placeholder 28"/>
          <p:cNvSpPr>
            <a:spLocks noGrp="1"/>
          </p:cNvSpPr>
          <p:nvPr>
            <p:ph type="ftr" sz="quarter" idx="11"/>
          </p:nvPr>
        </p:nvSpPr>
        <p:spPr>
          <a:xfrm>
            <a:off x="6588224" y="6492875"/>
            <a:ext cx="2895600" cy="365125"/>
          </a:xfrm>
        </p:spPr>
        <p:txBody>
          <a:bodyPr/>
          <a:lstStyle/>
          <a:p>
            <a:r>
              <a:rPr lang="es-ES" dirty="0" smtClean="0"/>
              <a:t>Manuel Palacios Salado  </a:t>
            </a:r>
          </a:p>
          <a:p>
            <a:r>
              <a:rPr lang="es-ES" dirty="0" smtClean="0"/>
              <a:t>(Universidad de </a:t>
            </a:r>
            <a:r>
              <a:rPr lang="es-ES" dirty="0" err="1" smtClean="0"/>
              <a:t>Tallinn</a:t>
            </a:r>
            <a:r>
              <a:rPr lang="es-ES" dirty="0" smtClean="0"/>
              <a:t>, 2013)</a:t>
            </a:r>
            <a:endParaRPr lang="es-E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196752"/>
            <a:ext cx="3034680" cy="5433467"/>
          </a:xfrm>
        </p:spPr>
        <p:txBody>
          <a:bodyPr>
            <a:normAutofit fontScale="85000" lnSpcReduction="20000"/>
          </a:bodyPr>
          <a:lstStyle/>
          <a:p>
            <a:r>
              <a:rPr lang="es-ES" dirty="0" smtClean="0">
                <a:solidFill>
                  <a:schemeClr val="tx2"/>
                </a:solidFill>
              </a:rPr>
              <a:t>Actor</a:t>
            </a:r>
          </a:p>
          <a:p>
            <a:r>
              <a:rPr lang="es-ES" dirty="0" smtClean="0">
                <a:solidFill>
                  <a:schemeClr val="tx2"/>
                </a:solidFill>
              </a:rPr>
              <a:t>Actriz</a:t>
            </a:r>
          </a:p>
          <a:p>
            <a:r>
              <a:rPr lang="es-ES" dirty="0" smtClean="0">
                <a:solidFill>
                  <a:schemeClr val="tx2"/>
                </a:solidFill>
              </a:rPr>
              <a:t>Actuación</a:t>
            </a:r>
          </a:p>
          <a:p>
            <a:r>
              <a:rPr lang="es-ES" dirty="0" smtClean="0">
                <a:solidFill>
                  <a:schemeClr val="tx2"/>
                </a:solidFill>
              </a:rPr>
              <a:t>Actualizar</a:t>
            </a:r>
          </a:p>
          <a:p>
            <a:r>
              <a:rPr lang="es-ES" dirty="0" smtClean="0">
                <a:solidFill>
                  <a:schemeClr val="tx2"/>
                </a:solidFill>
              </a:rPr>
              <a:t>Actuoso/a</a:t>
            </a:r>
          </a:p>
          <a:p>
            <a:r>
              <a:rPr lang="es-ES" dirty="0" smtClean="0">
                <a:solidFill>
                  <a:schemeClr val="tx2"/>
                </a:solidFill>
              </a:rPr>
              <a:t>Acto</a:t>
            </a:r>
          </a:p>
          <a:p>
            <a:r>
              <a:rPr lang="es-ES" dirty="0" smtClean="0">
                <a:solidFill>
                  <a:schemeClr val="tx2"/>
                </a:solidFill>
              </a:rPr>
              <a:t>Actuante</a:t>
            </a:r>
          </a:p>
          <a:p>
            <a:r>
              <a:rPr lang="es-ES" dirty="0" smtClean="0">
                <a:solidFill>
                  <a:schemeClr val="tx2"/>
                </a:solidFill>
              </a:rPr>
              <a:t>Actualización</a:t>
            </a:r>
          </a:p>
          <a:p>
            <a:r>
              <a:rPr lang="es-ES" dirty="0" smtClean="0">
                <a:solidFill>
                  <a:schemeClr val="tx2"/>
                </a:solidFill>
              </a:rPr>
              <a:t>Actual</a:t>
            </a:r>
          </a:p>
          <a:p>
            <a:r>
              <a:rPr lang="es-ES" dirty="0" smtClean="0">
                <a:solidFill>
                  <a:schemeClr val="tx2"/>
                </a:solidFill>
              </a:rPr>
              <a:t>Actualidad</a:t>
            </a:r>
          </a:p>
          <a:p>
            <a:r>
              <a:rPr lang="es-ES" dirty="0" smtClean="0">
                <a:solidFill>
                  <a:schemeClr val="tx2"/>
                </a:solidFill>
              </a:rPr>
              <a:t>Actuar</a:t>
            </a:r>
          </a:p>
          <a:p>
            <a:r>
              <a:rPr lang="es-ES" dirty="0" smtClean="0">
                <a:solidFill>
                  <a:schemeClr val="tx2"/>
                </a:solidFill>
              </a:rPr>
              <a:t>Actuario</a:t>
            </a:r>
          </a:p>
          <a:p>
            <a:endParaRPr lang="es-ES" dirty="0" smtClean="0"/>
          </a:p>
          <a:p>
            <a:endParaRPr lang="es-ES" dirty="0"/>
          </a:p>
        </p:txBody>
      </p:sp>
      <p:sp>
        <p:nvSpPr>
          <p:cNvPr id="4" name="Content Placeholder 2"/>
          <p:cNvSpPr txBox="1">
            <a:spLocks/>
          </p:cNvSpPr>
          <p:nvPr/>
        </p:nvSpPr>
        <p:spPr>
          <a:xfrm>
            <a:off x="2987824" y="980728"/>
            <a:ext cx="5940152" cy="6669360"/>
          </a:xfrm>
          <a:prstGeom prst="rect">
            <a:avLst/>
          </a:prstGeom>
        </p:spPr>
        <p:txBody>
          <a:bodyPr vert="horz" lIns="91440" tIns="45720" rIns="91440" bIns="45720" rtlCol="0">
            <a:noAutofit/>
          </a:bodyPr>
          <a:lstStyle/>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lang="es-ES" sz="1600" dirty="0" smtClean="0">
                <a:solidFill>
                  <a:schemeClr val="tx2">
                    <a:lumMod val="75000"/>
                  </a:schemeClr>
                </a:solidFill>
              </a:rPr>
              <a:t>Persona que interviene con fe pública en la tramitación de los autos procesales.</a:t>
            </a:r>
            <a:endParaRPr kumimoji="0" lang="es-ES" sz="1600" b="0" i="0" u="none" strike="noStrike" kern="1200" cap="none" spc="0" normalizeH="0" baseline="0" noProof="0" dirty="0" smtClean="0">
              <a:ln>
                <a:noFill/>
              </a:ln>
              <a:solidFill>
                <a:schemeClr val="tx2">
                  <a:lumMod val="75000"/>
                </a:schemeClr>
              </a:solidFill>
              <a:effectLst/>
              <a:uLnTx/>
              <a:uFillTx/>
              <a:latin typeface="+mn-lt"/>
              <a:ea typeface="+mn-ea"/>
              <a:cs typeface="+mn-cs"/>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lang="es-ES" sz="1600" dirty="0" smtClean="0">
                <a:solidFill>
                  <a:schemeClr val="tx2">
                    <a:lumMod val="75000"/>
                  </a:schemeClr>
                </a:solidFill>
              </a:rPr>
              <a:t>Hombre que interpreta un papel en el teatro, cine, radio o televisión. </a:t>
            </a:r>
            <a:r>
              <a:rPr lang="es-ES" sz="1600" i="1" dirty="0" smtClean="0">
                <a:solidFill>
                  <a:schemeClr val="tx2">
                    <a:lumMod val="75000"/>
                  </a:schemeClr>
                </a:solidFill>
              </a:rPr>
              <a:t>Der. </a:t>
            </a:r>
            <a:r>
              <a:rPr lang="es-ES" sz="1600" dirty="0" smtClean="0">
                <a:solidFill>
                  <a:schemeClr val="tx2">
                    <a:lumMod val="75000"/>
                  </a:schemeClr>
                </a:solidFill>
              </a:rPr>
              <a:t>Demandante o acusador.</a:t>
            </a:r>
            <a:endParaRPr kumimoji="0" lang="es-ES" sz="1600" b="0" i="0" u="none" strike="noStrike" kern="1200" cap="none" spc="0" normalizeH="0" baseline="0" noProof="0" dirty="0" smtClean="0">
              <a:ln>
                <a:noFill/>
              </a:ln>
              <a:solidFill>
                <a:schemeClr val="tx2">
                  <a:lumMod val="75000"/>
                </a:schemeClr>
              </a:solidFill>
              <a:effectLst/>
              <a:uLnTx/>
              <a:uFillTx/>
              <a:latin typeface="+mn-lt"/>
              <a:ea typeface="+mn-ea"/>
              <a:cs typeface="+mn-cs"/>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lang="es-ES" sz="1600" dirty="0" smtClean="0">
                <a:solidFill>
                  <a:schemeClr val="tx2">
                    <a:lumMod val="75000"/>
                  </a:schemeClr>
                </a:solidFill>
              </a:rPr>
              <a:t>Que actúa, especialmente en universidades o en una oposición.</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s-ES" sz="1600" b="0" i="0" u="none" strike="noStrike" kern="1200" cap="none" spc="0" normalizeH="0" baseline="0" noProof="0" dirty="0" smtClean="0">
                <a:ln>
                  <a:noFill/>
                </a:ln>
                <a:solidFill>
                  <a:schemeClr val="tx2">
                    <a:lumMod val="75000"/>
                  </a:schemeClr>
                </a:solidFill>
                <a:effectLst/>
                <a:uLnTx/>
                <a:uFillTx/>
                <a:latin typeface="+mn-lt"/>
                <a:ea typeface="+mn-ea"/>
                <a:cs typeface="+mn-cs"/>
              </a:rPr>
              <a:t>Acción y efecto de actualizar.</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lang="es-ES" sz="1600" dirty="0" smtClean="0">
                <a:solidFill>
                  <a:schemeClr val="tx2">
                    <a:lumMod val="75000"/>
                  </a:schemeClr>
                </a:solidFill>
              </a:rPr>
              <a:t>Celebración pública o solemne. Cada una de las partes principales en que se pueden dividir las obras escénicas. Disposición legal.</a:t>
            </a:r>
            <a:endParaRPr kumimoji="0" lang="es-ES" sz="1600" b="0" i="0" u="none" strike="noStrike" kern="1200" cap="none" spc="0" normalizeH="0" baseline="0" noProof="0" dirty="0" smtClean="0">
              <a:ln>
                <a:noFill/>
              </a:ln>
              <a:solidFill>
                <a:schemeClr val="tx2">
                  <a:lumMod val="75000"/>
                </a:schemeClr>
              </a:solidFill>
              <a:effectLst/>
              <a:uLnTx/>
              <a:uFillTx/>
              <a:latin typeface="+mn-lt"/>
              <a:ea typeface="+mn-ea"/>
              <a:cs typeface="+mn-cs"/>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lang="es-ES" sz="1600" dirty="0" smtClean="0">
                <a:solidFill>
                  <a:schemeClr val="tx2">
                    <a:lumMod val="75000"/>
                  </a:schemeClr>
                </a:solidFill>
              </a:rPr>
              <a:t>Que existe, sucede o se usa en el tiempo de que se habla.</a:t>
            </a:r>
            <a:endParaRPr kumimoji="0" lang="es-ES" sz="1600" b="0" i="0" u="none" strike="noStrike" kern="1200" cap="none" spc="0" normalizeH="0" baseline="0" noProof="0" dirty="0" smtClean="0">
              <a:ln>
                <a:noFill/>
              </a:ln>
              <a:solidFill>
                <a:schemeClr val="tx2">
                  <a:lumMod val="75000"/>
                </a:schemeClr>
              </a:solidFill>
              <a:effectLst/>
              <a:uLnTx/>
              <a:uFillTx/>
              <a:latin typeface="+mn-lt"/>
              <a:ea typeface="+mn-ea"/>
              <a:cs typeface="+mn-cs"/>
            </a:endParaRPr>
          </a:p>
          <a:p>
            <a:pPr marL="342900" lvl="0" indent="-342900" algn="just">
              <a:spcBef>
                <a:spcPct val="20000"/>
              </a:spcBef>
              <a:buFont typeface="Arial" pitchFamily="34" charset="0"/>
              <a:buChar char="•"/>
            </a:pPr>
            <a:r>
              <a:rPr lang="es-ES" sz="1600" dirty="0" smtClean="0">
                <a:solidFill>
                  <a:schemeClr val="tx2">
                    <a:lumMod val="75000"/>
                  </a:schemeClr>
                </a:solidFill>
              </a:rPr>
              <a:t>Tiempo presente. Cosa </a:t>
            </a:r>
            <a:r>
              <a:rPr lang="es-ES" sz="1600" dirty="0">
                <a:solidFill>
                  <a:schemeClr val="tx2">
                    <a:lumMod val="75000"/>
                  </a:schemeClr>
                </a:solidFill>
              </a:rPr>
              <a:t>o suceso que atrae y ocupa la atención del común de las gentes en un momento dado.</a:t>
            </a:r>
            <a:endParaRPr kumimoji="0" lang="es-ES" sz="1600" b="0" i="0" u="none" strike="noStrike" kern="1200" cap="none" spc="0" normalizeH="0" baseline="0" noProof="0" dirty="0" smtClean="0">
              <a:ln>
                <a:noFill/>
              </a:ln>
              <a:solidFill>
                <a:schemeClr val="tx2">
                  <a:lumMod val="75000"/>
                </a:schemeClr>
              </a:solidFill>
              <a:effectLst/>
              <a:uLnTx/>
              <a:uFillTx/>
              <a:latin typeface="+mn-lt"/>
              <a:ea typeface="+mn-ea"/>
              <a:cs typeface="+mn-cs"/>
            </a:endParaRPr>
          </a:p>
          <a:p>
            <a:pPr marL="342900" lvl="0" indent="-342900" algn="just">
              <a:spcBef>
                <a:spcPct val="20000"/>
              </a:spcBef>
              <a:buFont typeface="Arial" pitchFamily="34" charset="0"/>
              <a:buChar char="•"/>
            </a:pPr>
            <a:r>
              <a:rPr lang="es-ES" sz="1600" dirty="0">
                <a:solidFill>
                  <a:schemeClr val="tx2">
                    <a:lumMod val="75000"/>
                  </a:schemeClr>
                </a:solidFill>
              </a:rPr>
              <a:t>Hacer actual algo, darle actualidad</a:t>
            </a:r>
            <a:r>
              <a:rPr lang="es-ES" sz="1600" dirty="0" smtClean="0">
                <a:solidFill>
                  <a:schemeClr val="tx2">
                    <a:lumMod val="75000"/>
                  </a:schemeClr>
                </a:solidFill>
              </a:rPr>
              <a:t>. Poner al día.</a:t>
            </a:r>
            <a:endParaRPr kumimoji="0" lang="es-ES" sz="1600" b="0" i="0" u="none" strike="noStrike" kern="1200" cap="none" spc="0" normalizeH="0" baseline="0" noProof="0" dirty="0" smtClean="0">
              <a:ln>
                <a:noFill/>
              </a:ln>
              <a:solidFill>
                <a:schemeClr val="tx2">
                  <a:lumMod val="75000"/>
                </a:schemeClr>
              </a:solidFill>
              <a:effectLst/>
              <a:uLnTx/>
              <a:uFillTx/>
              <a:latin typeface="+mn-lt"/>
              <a:ea typeface="+mn-ea"/>
              <a:cs typeface="+mn-cs"/>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lang="es-ES" sz="1600" dirty="0" smtClean="0">
                <a:solidFill>
                  <a:schemeClr val="tx2">
                    <a:lumMod val="75000"/>
                  </a:schemeClr>
                </a:solidFill>
              </a:rPr>
              <a:t>Poner en acción. Ejercer funciones propias de su cargo u oficio. Interpretar un papel en una obra teatral, cinematográfica, etc. </a:t>
            </a:r>
            <a:endParaRPr kumimoji="0" lang="es-ES" sz="1600" b="0" i="0" u="none" strike="noStrike" kern="1200" cap="none" spc="0" normalizeH="0" baseline="0" noProof="0" dirty="0" smtClean="0">
              <a:ln>
                <a:noFill/>
              </a:ln>
              <a:solidFill>
                <a:schemeClr val="tx2">
                  <a:lumMod val="75000"/>
                </a:schemeClr>
              </a:solidFill>
              <a:effectLst/>
              <a:uLnTx/>
              <a:uFillTx/>
              <a:latin typeface="+mn-lt"/>
              <a:ea typeface="+mn-ea"/>
              <a:cs typeface="+mn-cs"/>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lang="es-ES" sz="1600" dirty="0" smtClean="0">
                <a:solidFill>
                  <a:schemeClr val="tx2">
                    <a:lumMod val="75000"/>
                  </a:schemeClr>
                </a:solidFill>
              </a:rPr>
              <a:t>Diligente, solícito, cuidadoso.</a:t>
            </a:r>
            <a:endParaRPr kumimoji="0" lang="es-ES" sz="1600" b="0" i="0" u="none" strike="noStrike" kern="1200" cap="none" spc="0" normalizeH="0" baseline="0" noProof="0" dirty="0" smtClean="0">
              <a:ln>
                <a:noFill/>
              </a:ln>
              <a:solidFill>
                <a:schemeClr val="tx2">
                  <a:lumMod val="75000"/>
                </a:schemeClr>
              </a:solidFill>
              <a:effectLst/>
              <a:uLnTx/>
              <a:uFillTx/>
              <a:latin typeface="+mn-lt"/>
              <a:ea typeface="+mn-ea"/>
              <a:cs typeface="+mn-cs"/>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lang="es-ES" sz="1600" dirty="0" smtClean="0">
                <a:solidFill>
                  <a:schemeClr val="tx2">
                    <a:lumMod val="75000"/>
                  </a:schemeClr>
                </a:solidFill>
              </a:rPr>
              <a:t>Mujer que interpreta un papel en el teatro, el cine, la radio o la televisión.</a:t>
            </a:r>
            <a:endParaRPr kumimoji="0" lang="es-ES" sz="1600" b="0" i="0" u="none" strike="noStrike" kern="1200" cap="none" spc="0" normalizeH="0" baseline="0" noProof="0" dirty="0" smtClean="0">
              <a:ln>
                <a:noFill/>
              </a:ln>
              <a:solidFill>
                <a:schemeClr val="tx2">
                  <a:lumMod val="75000"/>
                </a:schemeClr>
              </a:solidFill>
              <a:effectLst/>
              <a:uLnTx/>
              <a:uFillTx/>
              <a:latin typeface="+mn-lt"/>
              <a:ea typeface="+mn-ea"/>
              <a:cs typeface="+mn-cs"/>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s-ES" sz="1600" b="0" i="0" u="none" strike="noStrike" kern="1200" cap="none" spc="0" normalizeH="0" baseline="0" noProof="0" dirty="0" smtClean="0">
                <a:ln>
                  <a:noFill/>
                </a:ln>
                <a:solidFill>
                  <a:schemeClr val="tx2">
                    <a:lumMod val="75000"/>
                  </a:schemeClr>
                </a:solidFill>
                <a:effectLst/>
                <a:uLnTx/>
                <a:uFillTx/>
                <a:latin typeface="+mn-lt"/>
                <a:ea typeface="+mn-ea"/>
                <a:cs typeface="+mn-cs"/>
              </a:rPr>
              <a:t>Acción</a:t>
            </a:r>
            <a:r>
              <a:rPr kumimoji="0" lang="es-ES" sz="1600" b="0" i="0" u="none" strike="noStrike" kern="1200" cap="none" spc="0" normalizeH="0" noProof="0" dirty="0" smtClean="0">
                <a:ln>
                  <a:noFill/>
                </a:ln>
                <a:solidFill>
                  <a:schemeClr val="tx2">
                    <a:lumMod val="75000"/>
                  </a:schemeClr>
                </a:solidFill>
                <a:effectLst/>
                <a:uLnTx/>
                <a:uFillTx/>
                <a:latin typeface="+mn-lt"/>
                <a:ea typeface="+mn-ea"/>
                <a:cs typeface="+mn-cs"/>
              </a:rPr>
              <a:t> y efecto de actuar.</a:t>
            </a:r>
            <a:endParaRPr kumimoji="0" lang="es-ES" sz="1600" b="0" i="0" u="none" strike="noStrike" kern="1200" cap="none" spc="0" normalizeH="0" baseline="0" noProof="0" dirty="0" smtClean="0">
              <a:ln>
                <a:noFill/>
              </a:ln>
              <a:solidFill>
                <a:schemeClr val="tx2">
                  <a:lumMod val="75000"/>
                </a:schemeClr>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s-ES" b="0" i="0" u="none" strike="noStrike" kern="1200" cap="none" spc="0" normalizeH="0" baseline="0" noProof="0" dirty="0" smtClean="0">
              <a:ln>
                <a:noFill/>
              </a:ln>
              <a:solidFill>
                <a:schemeClr val="tx2"/>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s-ES" b="0" i="0" u="none" strike="noStrike" kern="1200" cap="none" spc="0" normalizeH="0" baseline="0" noProof="0" dirty="0" smtClean="0">
              <a:ln>
                <a:noFill/>
              </a:ln>
              <a:solidFill>
                <a:schemeClr val="tx2"/>
              </a:solidFill>
              <a:effectLst/>
              <a:uLnTx/>
              <a:uFillTx/>
              <a:latin typeface="+mn-lt"/>
              <a:ea typeface="+mn-ea"/>
              <a:cs typeface="+mn-cs"/>
            </a:endParaRPr>
          </a:p>
        </p:txBody>
      </p:sp>
      <p:sp>
        <p:nvSpPr>
          <p:cNvPr id="5" name="TextBox 4"/>
          <p:cNvSpPr txBox="1"/>
          <p:nvPr/>
        </p:nvSpPr>
        <p:spPr>
          <a:xfrm>
            <a:off x="0" y="6604084"/>
            <a:ext cx="5688632" cy="253916"/>
          </a:xfrm>
          <a:prstGeom prst="rect">
            <a:avLst/>
          </a:prstGeom>
          <a:noFill/>
        </p:spPr>
        <p:txBody>
          <a:bodyPr wrap="square" rtlCol="0">
            <a:spAutoFit/>
          </a:bodyPr>
          <a:lstStyle/>
          <a:p>
            <a:r>
              <a:rPr lang="es-ES" sz="1050" dirty="0" smtClean="0">
                <a:solidFill>
                  <a:srgbClr val="0070C0"/>
                </a:solidFill>
              </a:rPr>
              <a:t>Algunas de las definiciones han sido tomadas del </a:t>
            </a:r>
            <a:r>
              <a:rPr lang="es-ES" sz="1050" i="1" dirty="0" smtClean="0">
                <a:solidFill>
                  <a:srgbClr val="0070C0"/>
                </a:solidFill>
              </a:rPr>
              <a:t>Diccionario de la RAE</a:t>
            </a:r>
            <a:endParaRPr lang="es-ES" sz="1050" i="1" dirty="0">
              <a:solidFill>
                <a:srgbClr val="0070C0"/>
              </a:solidFill>
            </a:endParaRPr>
          </a:p>
        </p:txBody>
      </p:sp>
      <p:sp>
        <p:nvSpPr>
          <p:cNvPr id="6" name="TextBox 5"/>
          <p:cNvSpPr txBox="1"/>
          <p:nvPr/>
        </p:nvSpPr>
        <p:spPr>
          <a:xfrm>
            <a:off x="1187624" y="188640"/>
            <a:ext cx="6984776" cy="461665"/>
          </a:xfrm>
          <a:prstGeom prst="rect">
            <a:avLst/>
          </a:prstGeom>
          <a:noFill/>
        </p:spPr>
        <p:txBody>
          <a:bodyPr wrap="square" rtlCol="0">
            <a:spAutoFit/>
          </a:bodyPr>
          <a:lstStyle/>
          <a:p>
            <a:r>
              <a:rPr lang="es-ES" sz="2400" dirty="0" smtClean="0">
                <a:solidFill>
                  <a:schemeClr val="tx2">
                    <a:lumMod val="50000"/>
                  </a:schemeClr>
                </a:solidFill>
                <a:latin typeface="Bauhaus 93" pitchFamily="82" charset="0"/>
              </a:rPr>
              <a:t>Relaciona cada término con su definición:</a:t>
            </a:r>
            <a:endParaRPr lang="es-ES" sz="2400" dirty="0">
              <a:solidFill>
                <a:schemeClr val="tx2">
                  <a:lumMod val="50000"/>
                </a:schemeClr>
              </a:solidFill>
              <a:latin typeface="Bauhaus 93" pitchFamily="82" charset="0"/>
            </a:endParaRPr>
          </a:p>
        </p:txBody>
      </p:sp>
      <p:sp>
        <p:nvSpPr>
          <p:cNvPr id="7" name="Footer Placeholder 6"/>
          <p:cNvSpPr>
            <a:spLocks noGrp="1"/>
          </p:cNvSpPr>
          <p:nvPr>
            <p:ph type="ftr" sz="quarter" idx="11"/>
          </p:nvPr>
        </p:nvSpPr>
        <p:spPr>
          <a:xfrm>
            <a:off x="6660232" y="6492875"/>
            <a:ext cx="2895600" cy="365125"/>
          </a:xfrm>
        </p:spPr>
        <p:txBody>
          <a:bodyPr/>
          <a:lstStyle/>
          <a:p>
            <a:r>
              <a:rPr lang="es-ES" dirty="0" smtClean="0"/>
              <a:t>Manuel Palacios Salado </a:t>
            </a:r>
          </a:p>
          <a:p>
            <a:r>
              <a:rPr lang="es-ES" dirty="0" smtClean="0"/>
              <a:t>(Universidad de </a:t>
            </a:r>
            <a:r>
              <a:rPr lang="es-ES" dirty="0" err="1" smtClean="0"/>
              <a:t>Tallinn</a:t>
            </a:r>
            <a:r>
              <a:rPr lang="es-ES" dirty="0" smtClean="0"/>
              <a:t>, 2013)</a:t>
            </a:r>
            <a:endParaRPr lang="es-E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8229600" cy="836712"/>
          </a:xfrm>
        </p:spPr>
        <p:txBody>
          <a:bodyPr>
            <a:normAutofit/>
          </a:bodyPr>
          <a:lstStyle/>
          <a:p>
            <a:r>
              <a:rPr lang="es-ES" sz="2800" dirty="0" smtClean="0">
                <a:solidFill>
                  <a:schemeClr val="tx2"/>
                </a:solidFill>
                <a:latin typeface="Bauhaus 93" pitchFamily="82" charset="0"/>
              </a:rPr>
              <a:t>Completa con los términos de la familia de </a:t>
            </a:r>
            <a:r>
              <a:rPr lang="es-ES" sz="2800" i="1" dirty="0" smtClean="0">
                <a:solidFill>
                  <a:schemeClr val="tx2"/>
                </a:solidFill>
                <a:latin typeface="Bauhaus 93" pitchFamily="82" charset="0"/>
              </a:rPr>
              <a:t>actor</a:t>
            </a:r>
            <a:r>
              <a:rPr lang="es-ES" sz="2800" dirty="0" smtClean="0">
                <a:solidFill>
                  <a:schemeClr val="tx2"/>
                </a:solidFill>
                <a:latin typeface="Bauhaus 93" pitchFamily="82" charset="0"/>
              </a:rPr>
              <a:t>.</a:t>
            </a:r>
            <a:endParaRPr lang="es-ES" sz="2800" dirty="0">
              <a:solidFill>
                <a:schemeClr val="tx2"/>
              </a:solidFill>
              <a:latin typeface="Bauhaus 93" pitchFamily="82" charset="0"/>
            </a:endParaRPr>
          </a:p>
        </p:txBody>
      </p:sp>
      <p:sp>
        <p:nvSpPr>
          <p:cNvPr id="3" name="Content Placeholder 2"/>
          <p:cNvSpPr>
            <a:spLocks noGrp="1"/>
          </p:cNvSpPr>
          <p:nvPr>
            <p:ph idx="1"/>
          </p:nvPr>
        </p:nvSpPr>
        <p:spPr>
          <a:xfrm>
            <a:off x="539552" y="980728"/>
            <a:ext cx="8229600" cy="5616624"/>
          </a:xfrm>
        </p:spPr>
        <p:txBody>
          <a:bodyPr>
            <a:normAutofit fontScale="55000" lnSpcReduction="20000"/>
          </a:bodyPr>
          <a:lstStyle/>
          <a:p>
            <a:pPr algn="just">
              <a:lnSpc>
                <a:spcPct val="120000"/>
              </a:lnSpc>
              <a:spcBef>
                <a:spcPts val="0"/>
              </a:spcBef>
            </a:pPr>
            <a:r>
              <a:rPr lang="es-ES" dirty="0" smtClean="0">
                <a:solidFill>
                  <a:schemeClr val="tx2">
                    <a:lumMod val="75000"/>
                  </a:schemeClr>
                </a:solidFill>
              </a:rPr>
              <a:t>Somos un partido de oposición digno y _________.</a:t>
            </a:r>
          </a:p>
          <a:p>
            <a:pPr algn="just">
              <a:lnSpc>
                <a:spcPct val="120000"/>
              </a:lnSpc>
              <a:spcBef>
                <a:spcPts val="0"/>
              </a:spcBef>
            </a:pPr>
            <a:r>
              <a:rPr lang="es-ES" dirty="0" smtClean="0">
                <a:solidFill>
                  <a:schemeClr val="tx2">
                    <a:lumMod val="75000"/>
                  </a:schemeClr>
                </a:solidFill>
              </a:rPr>
              <a:t>El defensor del pueblo debe ser ___________ en cuanto a la atención al ciudadano.</a:t>
            </a:r>
          </a:p>
          <a:p>
            <a:pPr algn="just">
              <a:lnSpc>
                <a:spcPct val="120000"/>
              </a:lnSpc>
              <a:spcBef>
                <a:spcPts val="0"/>
              </a:spcBef>
            </a:pPr>
            <a:r>
              <a:rPr lang="es-ES" dirty="0" smtClean="0">
                <a:solidFill>
                  <a:schemeClr val="tx2">
                    <a:lumMod val="75000"/>
                  </a:schemeClr>
                </a:solidFill>
              </a:rPr>
              <a:t>Carmen Maura es la mejor _____________ del cine español.</a:t>
            </a:r>
          </a:p>
          <a:p>
            <a:pPr algn="just">
              <a:lnSpc>
                <a:spcPct val="120000"/>
              </a:lnSpc>
              <a:spcBef>
                <a:spcPts val="0"/>
              </a:spcBef>
            </a:pPr>
            <a:r>
              <a:rPr lang="es-ES" dirty="0" smtClean="0">
                <a:solidFill>
                  <a:schemeClr val="tx2">
                    <a:lumMod val="75000"/>
                  </a:schemeClr>
                </a:solidFill>
              </a:rPr>
              <a:t>Tengo que ____________ mi página web, está obsoleta.</a:t>
            </a:r>
          </a:p>
          <a:p>
            <a:pPr algn="just">
              <a:lnSpc>
                <a:spcPct val="120000"/>
              </a:lnSpc>
              <a:spcBef>
                <a:spcPts val="0"/>
              </a:spcBef>
            </a:pPr>
            <a:r>
              <a:rPr lang="es-ES" dirty="0" smtClean="0">
                <a:solidFill>
                  <a:schemeClr val="tx2">
                    <a:lumMod val="75000"/>
                  </a:schemeClr>
                </a:solidFill>
              </a:rPr>
              <a:t>Me encantaría que </a:t>
            </a:r>
            <a:r>
              <a:rPr lang="es-ES" dirty="0" err="1" smtClean="0">
                <a:solidFill>
                  <a:schemeClr val="tx2">
                    <a:lumMod val="75000"/>
                  </a:schemeClr>
                </a:solidFill>
              </a:rPr>
              <a:t>Chambao</a:t>
            </a:r>
            <a:r>
              <a:rPr lang="es-ES" dirty="0" smtClean="0">
                <a:solidFill>
                  <a:schemeClr val="tx2">
                    <a:lumMod val="75000"/>
                  </a:schemeClr>
                </a:solidFill>
              </a:rPr>
              <a:t> __________ en </a:t>
            </a:r>
            <a:r>
              <a:rPr lang="es-ES" dirty="0" err="1" smtClean="0">
                <a:solidFill>
                  <a:schemeClr val="tx2">
                    <a:lumMod val="75000"/>
                  </a:schemeClr>
                </a:solidFill>
              </a:rPr>
              <a:t>Tallinn</a:t>
            </a:r>
            <a:r>
              <a:rPr lang="es-ES" dirty="0" smtClean="0">
                <a:solidFill>
                  <a:schemeClr val="tx2">
                    <a:lumMod val="75000"/>
                  </a:schemeClr>
                </a:solidFill>
              </a:rPr>
              <a:t>.</a:t>
            </a:r>
          </a:p>
          <a:p>
            <a:pPr algn="just">
              <a:lnSpc>
                <a:spcPct val="120000"/>
              </a:lnSpc>
              <a:spcBef>
                <a:spcPts val="0"/>
              </a:spcBef>
            </a:pPr>
            <a:r>
              <a:rPr lang="es-ES" dirty="0" smtClean="0">
                <a:solidFill>
                  <a:schemeClr val="tx2">
                    <a:lumMod val="75000"/>
                  </a:schemeClr>
                </a:solidFill>
              </a:rPr>
              <a:t>Anoche Pepe Sancho hizo una ___________ increíble. Todo el teatro lo ovacionó durante 5 minutos.</a:t>
            </a:r>
          </a:p>
          <a:p>
            <a:pPr algn="just">
              <a:lnSpc>
                <a:spcPct val="120000"/>
              </a:lnSpc>
              <a:spcBef>
                <a:spcPts val="0"/>
              </a:spcBef>
            </a:pPr>
            <a:r>
              <a:rPr lang="es-ES" dirty="0" smtClean="0">
                <a:solidFill>
                  <a:schemeClr val="tx2">
                    <a:lumMod val="75000"/>
                  </a:schemeClr>
                </a:solidFill>
              </a:rPr>
              <a:t>¡Qué aburrimiento de obra! Me empezó a entrar sueño en el segundo _________.</a:t>
            </a:r>
          </a:p>
          <a:p>
            <a:pPr algn="just">
              <a:lnSpc>
                <a:spcPct val="120000"/>
              </a:lnSpc>
              <a:spcBef>
                <a:spcPts val="0"/>
              </a:spcBef>
            </a:pPr>
            <a:r>
              <a:rPr lang="es-ES" dirty="0" smtClean="0">
                <a:solidFill>
                  <a:schemeClr val="tx2">
                    <a:lumMod val="75000"/>
                  </a:schemeClr>
                </a:solidFill>
              </a:rPr>
              <a:t>Hoy vamos a tratar un tema de rabiosa ____________.</a:t>
            </a:r>
          </a:p>
          <a:p>
            <a:pPr algn="just">
              <a:lnSpc>
                <a:spcPct val="120000"/>
              </a:lnSpc>
              <a:spcBef>
                <a:spcPts val="0"/>
              </a:spcBef>
            </a:pPr>
            <a:r>
              <a:rPr lang="es-ES" dirty="0" err="1" smtClean="0">
                <a:solidFill>
                  <a:schemeClr val="tx2">
                    <a:lumMod val="75000"/>
                  </a:schemeClr>
                </a:solidFill>
              </a:rPr>
              <a:t>Facebook</a:t>
            </a:r>
            <a:r>
              <a:rPr lang="es-ES" dirty="0" smtClean="0">
                <a:solidFill>
                  <a:schemeClr val="tx2">
                    <a:lumMod val="75000"/>
                  </a:schemeClr>
                </a:solidFill>
              </a:rPr>
              <a:t> le recuerda que realizó su última ___________________ ¡hace 21 días!</a:t>
            </a:r>
          </a:p>
          <a:p>
            <a:pPr algn="just">
              <a:lnSpc>
                <a:spcPct val="120000"/>
              </a:lnSpc>
              <a:spcBef>
                <a:spcPts val="0"/>
              </a:spcBef>
            </a:pPr>
            <a:r>
              <a:rPr lang="es-ES" dirty="0" smtClean="0">
                <a:solidFill>
                  <a:schemeClr val="tx2">
                    <a:lumMod val="75000"/>
                  </a:schemeClr>
                </a:solidFill>
              </a:rPr>
              <a:t>En un juicio de alimentos, el _______ </a:t>
            </a:r>
            <a:r>
              <a:rPr lang="es-ES" dirty="0">
                <a:solidFill>
                  <a:schemeClr val="tx2">
                    <a:lumMod val="75000"/>
                  </a:schemeClr>
                </a:solidFill>
              </a:rPr>
              <a:t>es el menor, </a:t>
            </a:r>
            <a:r>
              <a:rPr lang="es-ES" dirty="0" smtClean="0">
                <a:solidFill>
                  <a:schemeClr val="tx2">
                    <a:lumMod val="75000"/>
                  </a:schemeClr>
                </a:solidFill>
              </a:rPr>
              <a:t>el </a:t>
            </a:r>
            <a:r>
              <a:rPr lang="es-ES" dirty="0">
                <a:solidFill>
                  <a:schemeClr val="tx2">
                    <a:lumMod val="75000"/>
                  </a:schemeClr>
                </a:solidFill>
              </a:rPr>
              <a:t>titular del derecho alimentario, aunque no posea la capacidad </a:t>
            </a:r>
            <a:r>
              <a:rPr lang="es-ES" dirty="0" smtClean="0">
                <a:solidFill>
                  <a:schemeClr val="tx2">
                    <a:lumMod val="75000"/>
                  </a:schemeClr>
                </a:solidFill>
              </a:rPr>
              <a:t>jurídica </a:t>
            </a:r>
            <a:r>
              <a:rPr lang="es-ES" dirty="0">
                <a:solidFill>
                  <a:schemeClr val="tx2">
                    <a:lumMod val="75000"/>
                  </a:schemeClr>
                </a:solidFill>
              </a:rPr>
              <a:t>para ejercerlo por </a:t>
            </a:r>
            <a:r>
              <a:rPr lang="es-ES" dirty="0" smtClean="0">
                <a:solidFill>
                  <a:schemeClr val="tx2">
                    <a:lumMod val="75000"/>
                  </a:schemeClr>
                </a:solidFill>
              </a:rPr>
              <a:t>sí mismo</a:t>
            </a:r>
            <a:r>
              <a:rPr lang="es-ES" dirty="0">
                <a:solidFill>
                  <a:schemeClr val="tx2">
                    <a:lumMod val="75000"/>
                  </a:schemeClr>
                </a:solidFill>
              </a:rPr>
              <a:t>, </a:t>
            </a:r>
            <a:r>
              <a:rPr lang="es-ES" dirty="0" smtClean="0">
                <a:solidFill>
                  <a:schemeClr val="tx2">
                    <a:lumMod val="75000"/>
                  </a:schemeClr>
                </a:solidFill>
              </a:rPr>
              <a:t>así pues lo ejerce </a:t>
            </a:r>
            <a:r>
              <a:rPr lang="es-ES" dirty="0">
                <a:solidFill>
                  <a:schemeClr val="tx2">
                    <a:lumMod val="75000"/>
                  </a:schemeClr>
                </a:solidFill>
              </a:rPr>
              <a:t>a </a:t>
            </a:r>
            <a:r>
              <a:rPr lang="es-ES" dirty="0" smtClean="0">
                <a:solidFill>
                  <a:schemeClr val="tx2">
                    <a:lumMod val="75000"/>
                  </a:schemeClr>
                </a:solidFill>
              </a:rPr>
              <a:t>través </a:t>
            </a:r>
            <a:r>
              <a:rPr lang="es-ES" dirty="0">
                <a:solidFill>
                  <a:schemeClr val="tx2">
                    <a:lumMod val="75000"/>
                  </a:schemeClr>
                </a:solidFill>
              </a:rPr>
              <a:t>de su </a:t>
            </a:r>
            <a:r>
              <a:rPr lang="es-ES" dirty="0" smtClean="0">
                <a:solidFill>
                  <a:schemeClr val="tx2">
                    <a:lumMod val="75000"/>
                  </a:schemeClr>
                </a:solidFill>
              </a:rPr>
              <a:t>representante. (Art</a:t>
            </a:r>
            <a:r>
              <a:rPr lang="es-ES" dirty="0">
                <a:solidFill>
                  <a:schemeClr val="tx2">
                    <a:lumMod val="75000"/>
                  </a:schemeClr>
                </a:solidFill>
              </a:rPr>
              <a:t>. 46 </a:t>
            </a:r>
            <a:r>
              <a:rPr lang="es-ES" dirty="0" smtClean="0">
                <a:solidFill>
                  <a:schemeClr val="tx2">
                    <a:lumMod val="75000"/>
                  </a:schemeClr>
                </a:solidFill>
              </a:rPr>
              <a:t>2º).</a:t>
            </a:r>
          </a:p>
          <a:p>
            <a:pPr algn="just">
              <a:lnSpc>
                <a:spcPct val="120000"/>
              </a:lnSpc>
              <a:spcBef>
                <a:spcPts val="0"/>
              </a:spcBef>
            </a:pPr>
            <a:r>
              <a:rPr lang="es-ES" dirty="0" smtClean="0">
                <a:solidFill>
                  <a:schemeClr val="tx2">
                    <a:lumMod val="75000"/>
                  </a:schemeClr>
                </a:solidFill>
              </a:rPr>
              <a:t>El _______ presidente del gobierno está recortando de forma indiscriminada en Sanidad y Educación.</a:t>
            </a:r>
          </a:p>
          <a:p>
            <a:pPr algn="just">
              <a:lnSpc>
                <a:spcPct val="120000"/>
              </a:lnSpc>
              <a:spcBef>
                <a:spcPts val="0"/>
              </a:spcBef>
            </a:pPr>
            <a:r>
              <a:rPr lang="es-ES" dirty="0" smtClean="0">
                <a:solidFill>
                  <a:schemeClr val="tx2">
                    <a:lumMod val="75000"/>
                  </a:schemeClr>
                </a:solidFill>
              </a:rPr>
              <a:t>La tarea del _________ no consiste en eliminar la incertidumbre existente en cualquier hecho de características económicas sino en estar en condiciones de disponer de las herramientas necesarias para prever  sus efectos en el tiempo.</a:t>
            </a:r>
          </a:p>
          <a:p>
            <a:endParaRPr lang="es-ES" dirty="0" smtClean="0">
              <a:solidFill>
                <a:schemeClr val="tx2">
                  <a:lumMod val="75000"/>
                </a:schemeClr>
              </a:solidFill>
            </a:endParaRPr>
          </a:p>
          <a:p>
            <a:endParaRPr lang="es-ES" dirty="0" smtClean="0">
              <a:solidFill>
                <a:schemeClr val="tx2">
                  <a:lumMod val="75000"/>
                </a:schemeClr>
              </a:solidFill>
            </a:endParaRPr>
          </a:p>
          <a:p>
            <a:endParaRPr lang="es-ES" dirty="0" smtClean="0">
              <a:solidFill>
                <a:schemeClr val="tx2">
                  <a:lumMod val="75000"/>
                </a:schemeClr>
              </a:solidFill>
            </a:endParaRPr>
          </a:p>
          <a:p>
            <a:endParaRPr lang="es-ES" dirty="0">
              <a:solidFill>
                <a:schemeClr val="tx2">
                  <a:lumMod val="75000"/>
                </a:schemeClr>
              </a:solidFill>
            </a:endParaRPr>
          </a:p>
        </p:txBody>
      </p:sp>
      <p:sp>
        <p:nvSpPr>
          <p:cNvPr id="4" name="Footer Placeholder 3"/>
          <p:cNvSpPr>
            <a:spLocks noGrp="1"/>
          </p:cNvSpPr>
          <p:nvPr>
            <p:ph type="ftr" sz="quarter" idx="11"/>
          </p:nvPr>
        </p:nvSpPr>
        <p:spPr>
          <a:xfrm>
            <a:off x="6588224" y="6492875"/>
            <a:ext cx="2895600" cy="365125"/>
          </a:xfrm>
        </p:spPr>
        <p:txBody>
          <a:bodyPr/>
          <a:lstStyle/>
          <a:p>
            <a:r>
              <a:rPr lang="es-ES" dirty="0" smtClean="0"/>
              <a:t>Manuel Palacios Salado </a:t>
            </a:r>
          </a:p>
          <a:p>
            <a:r>
              <a:rPr lang="es-ES" dirty="0" smtClean="0"/>
              <a:t>(Universidad de </a:t>
            </a:r>
            <a:r>
              <a:rPr lang="es-ES" dirty="0" err="1" smtClean="0"/>
              <a:t>Tallinn</a:t>
            </a:r>
            <a:r>
              <a:rPr lang="es-ES" dirty="0" smtClean="0"/>
              <a:t>, 2013)</a:t>
            </a:r>
            <a:endParaRPr lang="es-E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b="1" dirty="0" smtClean="0">
                <a:solidFill>
                  <a:schemeClr val="tx2"/>
                </a:solidFill>
              </a:rPr>
              <a:t>¡Ahora os toca a vosotros!</a:t>
            </a:r>
            <a:endParaRPr lang="es-ES" b="1" dirty="0">
              <a:solidFill>
                <a:schemeClr val="tx2"/>
              </a:solidFill>
            </a:endParaRPr>
          </a:p>
        </p:txBody>
      </p:sp>
      <p:sp>
        <p:nvSpPr>
          <p:cNvPr id="3" name="Content Placeholder 2"/>
          <p:cNvSpPr>
            <a:spLocks noGrp="1"/>
          </p:cNvSpPr>
          <p:nvPr>
            <p:ph idx="1"/>
          </p:nvPr>
        </p:nvSpPr>
        <p:spPr>
          <a:xfrm>
            <a:off x="683568" y="1628800"/>
            <a:ext cx="8229600" cy="1108720"/>
          </a:xfrm>
        </p:spPr>
        <p:txBody>
          <a:bodyPr/>
          <a:lstStyle/>
          <a:p>
            <a:r>
              <a:rPr lang="es-ES" dirty="0" smtClean="0">
                <a:solidFill>
                  <a:schemeClr val="tx2"/>
                </a:solidFill>
              </a:rPr>
              <a:t>En parejas, cread una pequeña historia con todas las palabras que podáis.</a:t>
            </a:r>
            <a:endParaRPr lang="es-ES" dirty="0">
              <a:solidFill>
                <a:schemeClr val="tx2"/>
              </a:solidFill>
            </a:endParaRPr>
          </a:p>
        </p:txBody>
      </p:sp>
      <p:pic>
        <p:nvPicPr>
          <p:cNvPr id="21506" name="Picture 2" descr="http://www.bygart.com/_articulos/thumbnail/Articulo0000871.jpg"/>
          <p:cNvPicPr>
            <a:picLocks noChangeAspect="1" noChangeArrowheads="1"/>
          </p:cNvPicPr>
          <p:nvPr/>
        </p:nvPicPr>
        <p:blipFill>
          <a:blip r:embed="rId2" cstate="print"/>
          <a:srcRect/>
          <a:stretch>
            <a:fillRect/>
          </a:stretch>
        </p:blipFill>
        <p:spPr bwMode="auto">
          <a:xfrm>
            <a:off x="6858000" y="3714750"/>
            <a:ext cx="2286000" cy="3143250"/>
          </a:xfrm>
          <a:prstGeom prst="rect">
            <a:avLst/>
          </a:prstGeom>
          <a:noFill/>
        </p:spPr>
      </p:pic>
      <p:sp>
        <p:nvSpPr>
          <p:cNvPr id="5" name="Oval Callout 4"/>
          <p:cNvSpPr/>
          <p:nvPr/>
        </p:nvSpPr>
        <p:spPr>
          <a:xfrm flipH="1">
            <a:off x="2267744" y="2780928"/>
            <a:ext cx="4752528" cy="2808312"/>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800" b="1" dirty="0" smtClean="0"/>
              <a:t>Y el Goya a la historia más “</a:t>
            </a:r>
            <a:r>
              <a:rPr lang="es-ES" sz="2800" b="1" dirty="0" err="1" smtClean="0"/>
              <a:t>originale</a:t>
            </a:r>
            <a:r>
              <a:rPr lang="es-ES" sz="2800" b="1" dirty="0" smtClean="0"/>
              <a:t>”, perdón, original es para…</a:t>
            </a:r>
            <a:endParaRPr lang="es-ES" sz="2800" b="1" dirty="0"/>
          </a:p>
        </p:txBody>
      </p:sp>
      <p:sp>
        <p:nvSpPr>
          <p:cNvPr id="6" name="Footer Placeholder 5"/>
          <p:cNvSpPr>
            <a:spLocks noGrp="1"/>
          </p:cNvSpPr>
          <p:nvPr>
            <p:ph type="ftr" sz="quarter" idx="11"/>
          </p:nvPr>
        </p:nvSpPr>
        <p:spPr>
          <a:xfrm>
            <a:off x="-324544" y="6492875"/>
            <a:ext cx="2895600" cy="365125"/>
          </a:xfrm>
        </p:spPr>
        <p:txBody>
          <a:bodyPr/>
          <a:lstStyle/>
          <a:p>
            <a:r>
              <a:rPr lang="es-ES" dirty="0" smtClean="0"/>
              <a:t>Manuel Palacios Salado  </a:t>
            </a:r>
          </a:p>
          <a:p>
            <a:r>
              <a:rPr lang="es-ES" dirty="0" smtClean="0"/>
              <a:t>(Universidad de </a:t>
            </a:r>
            <a:r>
              <a:rPr lang="es-ES" dirty="0" err="1" smtClean="0"/>
              <a:t>Tallinn</a:t>
            </a:r>
            <a:r>
              <a:rPr lang="es-ES" dirty="0" smtClean="0"/>
              <a:t>, 2013)</a:t>
            </a:r>
            <a:endParaRPr lang="es-E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2" descr="http://2.bp.blogspot.com/-_ANfPVJCuv0/TryCEQ3btZI/AAAAAAAANQU/1aydZPoK6Rg/s400/divisiones.jpg"/>
          <p:cNvPicPr>
            <a:picLocks noChangeAspect="1" noChangeArrowheads="1"/>
          </p:cNvPicPr>
          <p:nvPr/>
        </p:nvPicPr>
        <p:blipFill>
          <a:blip r:embed="rId2" cstate="print"/>
          <a:srcRect/>
          <a:stretch>
            <a:fillRect/>
          </a:stretch>
        </p:blipFill>
        <p:spPr bwMode="auto">
          <a:xfrm>
            <a:off x="0" y="-1"/>
            <a:ext cx="9144000" cy="6926583"/>
          </a:xfrm>
          <a:prstGeom prst="rect">
            <a:avLst/>
          </a:prstGeom>
          <a:noFill/>
        </p:spPr>
      </p:pic>
      <p:sp>
        <p:nvSpPr>
          <p:cNvPr id="5" name="Rounded Rectangle 4"/>
          <p:cNvSpPr/>
          <p:nvPr/>
        </p:nvSpPr>
        <p:spPr>
          <a:xfrm>
            <a:off x="1835696" y="1052736"/>
            <a:ext cx="5544616" cy="1656184"/>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TextBox 6"/>
          <p:cNvSpPr txBox="1"/>
          <p:nvPr/>
        </p:nvSpPr>
        <p:spPr>
          <a:xfrm>
            <a:off x="1979712" y="1268760"/>
            <a:ext cx="5400600" cy="1200329"/>
          </a:xfrm>
          <a:prstGeom prst="rect">
            <a:avLst/>
          </a:prstGeom>
          <a:noFill/>
        </p:spPr>
        <p:txBody>
          <a:bodyPr wrap="square" rtlCol="0">
            <a:spAutoFit/>
          </a:bodyPr>
          <a:lstStyle/>
          <a:p>
            <a:r>
              <a:rPr lang="es-ES" sz="2400" b="1" dirty="0" smtClean="0">
                <a:solidFill>
                  <a:schemeClr val="accent4">
                    <a:lumMod val="75000"/>
                  </a:schemeClr>
                </a:solidFill>
              </a:rPr>
              <a:t>Dispones de dos minutos para </a:t>
            </a:r>
            <a:r>
              <a:rPr lang="es-ES" sz="2400" b="1" smtClean="0">
                <a:solidFill>
                  <a:schemeClr val="accent4">
                    <a:lumMod val="75000"/>
                  </a:schemeClr>
                </a:solidFill>
              </a:rPr>
              <a:t>escribir todas </a:t>
            </a:r>
            <a:r>
              <a:rPr lang="es-ES" sz="2400" b="1" dirty="0" smtClean="0">
                <a:solidFill>
                  <a:schemeClr val="accent4">
                    <a:lumMod val="75000"/>
                  </a:schemeClr>
                </a:solidFill>
              </a:rPr>
              <a:t>las palabras que se te ocurran de la familia de…</a:t>
            </a:r>
            <a:endParaRPr lang="es-ES" sz="2400" b="1" dirty="0">
              <a:solidFill>
                <a:schemeClr val="accent4">
                  <a:lumMod val="75000"/>
                </a:schemeClr>
              </a:solidFill>
            </a:endParaRPr>
          </a:p>
        </p:txBody>
      </p:sp>
      <p:sp>
        <p:nvSpPr>
          <p:cNvPr id="8" name="Oval 7"/>
          <p:cNvSpPr/>
          <p:nvPr/>
        </p:nvSpPr>
        <p:spPr>
          <a:xfrm>
            <a:off x="2987824" y="2780928"/>
            <a:ext cx="3312368" cy="2808312"/>
          </a:xfrm>
          <a:prstGeom prst="ellipse">
            <a:avLst/>
          </a:prstGeom>
          <a:solidFill>
            <a:srgbClr val="FFFF99"/>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9" name="TextBox 8"/>
          <p:cNvSpPr txBox="1"/>
          <p:nvPr/>
        </p:nvSpPr>
        <p:spPr>
          <a:xfrm>
            <a:off x="3419872" y="3789040"/>
            <a:ext cx="3024336" cy="769441"/>
          </a:xfrm>
          <a:prstGeom prst="rect">
            <a:avLst/>
          </a:prstGeom>
          <a:noFill/>
        </p:spPr>
        <p:txBody>
          <a:bodyPr wrap="square" rtlCol="0">
            <a:spAutoFit/>
          </a:bodyPr>
          <a:lstStyle/>
          <a:p>
            <a:r>
              <a:rPr lang="es-ES" sz="4400" b="1" dirty="0" smtClean="0">
                <a:solidFill>
                  <a:schemeClr val="accent2">
                    <a:lumMod val="50000"/>
                  </a:schemeClr>
                </a:solidFill>
                <a:latin typeface="Berlin Sans FB Demi" pitchFamily="34" charset="0"/>
              </a:rPr>
              <a:t>DIVISIÓN</a:t>
            </a:r>
            <a:endParaRPr lang="es-ES" sz="4400" b="1" dirty="0">
              <a:solidFill>
                <a:schemeClr val="accent2">
                  <a:lumMod val="50000"/>
                </a:schemeClr>
              </a:solidFill>
              <a:latin typeface="Berlin Sans FB Demi" pitchFamily="34" charset="0"/>
            </a:endParaRPr>
          </a:p>
        </p:txBody>
      </p:sp>
      <p:sp>
        <p:nvSpPr>
          <p:cNvPr id="10" name="Footer Placeholder 9"/>
          <p:cNvSpPr>
            <a:spLocks noGrp="1"/>
          </p:cNvSpPr>
          <p:nvPr>
            <p:ph type="ftr" sz="quarter" idx="11"/>
          </p:nvPr>
        </p:nvSpPr>
        <p:spPr>
          <a:xfrm>
            <a:off x="6588224" y="6492875"/>
            <a:ext cx="2895600" cy="365125"/>
          </a:xfrm>
        </p:spPr>
        <p:txBody>
          <a:bodyPr/>
          <a:lstStyle/>
          <a:p>
            <a:r>
              <a:rPr lang="es-ES" dirty="0" smtClean="0"/>
              <a:t>Manuel Palacios Salado  </a:t>
            </a:r>
          </a:p>
          <a:p>
            <a:r>
              <a:rPr lang="es-ES" dirty="0" smtClean="0"/>
              <a:t>(Universidad de </a:t>
            </a:r>
            <a:r>
              <a:rPr lang="es-ES" dirty="0" err="1" smtClean="0"/>
              <a:t>Tallinn</a:t>
            </a:r>
            <a:r>
              <a:rPr lang="es-ES" dirty="0" smtClean="0"/>
              <a:t>, 2013)</a:t>
            </a:r>
            <a:endParaRPr lang="es-E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51520" y="404664"/>
            <a:ext cx="8568952" cy="1143000"/>
          </a:xfrm>
        </p:spPr>
        <p:txBody>
          <a:bodyPr>
            <a:normAutofit fontScale="90000"/>
          </a:bodyPr>
          <a:lstStyle/>
          <a:p>
            <a:r>
              <a:rPr lang="es-ES" b="1" dirty="0">
                <a:latin typeface="Berlin Sans FB Demi" pitchFamily="34" charset="0"/>
              </a:rPr>
              <a:t>¡</a:t>
            </a:r>
            <a:r>
              <a:rPr lang="es-ES" b="1" dirty="0" smtClean="0">
                <a:latin typeface="Berlin Sans FB Demi" pitchFamily="34" charset="0"/>
              </a:rPr>
              <a:t>Aquí están! ¿Cuántas has acertado?</a:t>
            </a:r>
            <a:endParaRPr lang="es-ES" b="1" dirty="0">
              <a:latin typeface="Berlin Sans FB Demi" pitchFamily="34" charset="0"/>
            </a:endParaRPr>
          </a:p>
        </p:txBody>
      </p:sp>
      <p:sp>
        <p:nvSpPr>
          <p:cNvPr id="3" name="Content Placeholder 2"/>
          <p:cNvSpPr>
            <a:spLocks noGrp="1"/>
          </p:cNvSpPr>
          <p:nvPr>
            <p:ph idx="1"/>
          </p:nvPr>
        </p:nvSpPr>
        <p:spPr>
          <a:xfrm>
            <a:off x="1115616" y="1772816"/>
            <a:ext cx="2746648" cy="4525963"/>
          </a:xfrm>
        </p:spPr>
        <p:txBody>
          <a:bodyPr>
            <a:normAutofit/>
          </a:bodyPr>
          <a:lstStyle/>
          <a:p>
            <a:pPr>
              <a:buNone/>
            </a:pPr>
            <a:r>
              <a:rPr lang="es-ES" b="1" dirty="0" smtClean="0">
                <a:solidFill>
                  <a:schemeClr val="accent3">
                    <a:lumMod val="50000"/>
                  </a:schemeClr>
                </a:solidFill>
              </a:rPr>
              <a:t>Dividir </a:t>
            </a:r>
          </a:p>
          <a:p>
            <a:pPr>
              <a:buNone/>
            </a:pPr>
            <a:r>
              <a:rPr lang="es-ES" b="1" dirty="0" smtClean="0">
                <a:solidFill>
                  <a:schemeClr val="accent3">
                    <a:lumMod val="50000"/>
                  </a:schemeClr>
                </a:solidFill>
              </a:rPr>
              <a:t>Divisor</a:t>
            </a:r>
          </a:p>
          <a:p>
            <a:pPr>
              <a:buNone/>
            </a:pPr>
            <a:r>
              <a:rPr lang="es-ES" b="1" dirty="0" smtClean="0">
                <a:solidFill>
                  <a:schemeClr val="accent3">
                    <a:lumMod val="50000"/>
                  </a:schemeClr>
                </a:solidFill>
              </a:rPr>
              <a:t>Dividendo</a:t>
            </a:r>
          </a:p>
          <a:p>
            <a:pPr>
              <a:buNone/>
            </a:pPr>
            <a:r>
              <a:rPr lang="es-ES" b="1" dirty="0" smtClean="0">
                <a:solidFill>
                  <a:schemeClr val="accent3">
                    <a:lumMod val="50000"/>
                  </a:schemeClr>
                </a:solidFill>
              </a:rPr>
              <a:t>Divisivo/a</a:t>
            </a:r>
          </a:p>
          <a:p>
            <a:pPr>
              <a:buNone/>
            </a:pPr>
            <a:r>
              <a:rPr lang="es-ES" b="1" dirty="0" smtClean="0">
                <a:solidFill>
                  <a:schemeClr val="accent3">
                    <a:lumMod val="50000"/>
                  </a:schemeClr>
                </a:solidFill>
              </a:rPr>
              <a:t>División</a:t>
            </a:r>
          </a:p>
          <a:p>
            <a:pPr>
              <a:buNone/>
            </a:pPr>
            <a:r>
              <a:rPr lang="es-ES" b="1" dirty="0" smtClean="0">
                <a:solidFill>
                  <a:schemeClr val="accent3">
                    <a:lumMod val="50000"/>
                  </a:schemeClr>
                </a:solidFill>
              </a:rPr>
              <a:t>Divisorio/a</a:t>
            </a:r>
          </a:p>
          <a:p>
            <a:pPr>
              <a:buNone/>
            </a:pPr>
            <a:r>
              <a:rPr lang="es-ES" b="1" dirty="0" smtClean="0">
                <a:solidFill>
                  <a:schemeClr val="accent3">
                    <a:lumMod val="50000"/>
                  </a:schemeClr>
                </a:solidFill>
              </a:rPr>
              <a:t>Divididero/a</a:t>
            </a:r>
          </a:p>
        </p:txBody>
      </p:sp>
      <p:sp>
        <p:nvSpPr>
          <p:cNvPr id="4" name="Content Placeholder 2"/>
          <p:cNvSpPr txBox="1">
            <a:spLocks/>
          </p:cNvSpPr>
          <p:nvPr/>
        </p:nvSpPr>
        <p:spPr>
          <a:xfrm>
            <a:off x="4355976" y="1772816"/>
            <a:ext cx="2746648"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ES" sz="3200" b="1" i="0" u="none" strike="noStrike" kern="1200" cap="none" spc="0" normalizeH="0" baseline="0" noProof="0" dirty="0" smtClean="0">
              <a:ln>
                <a:noFill/>
              </a:ln>
              <a:solidFill>
                <a:schemeClr val="accent3">
                  <a:lumMod val="50000"/>
                </a:schemeClr>
              </a:solidFill>
              <a:effectLst/>
              <a:uLnTx/>
              <a:uFillTx/>
              <a:latin typeface="+mn-lt"/>
              <a:ea typeface="+mn-ea"/>
              <a:cs typeface="+mn-cs"/>
            </a:endParaRPr>
          </a:p>
        </p:txBody>
      </p:sp>
      <p:sp>
        <p:nvSpPr>
          <p:cNvPr id="6" name="Content Placeholder 2"/>
          <p:cNvSpPr txBox="1">
            <a:spLocks/>
          </p:cNvSpPr>
          <p:nvPr/>
        </p:nvSpPr>
        <p:spPr>
          <a:xfrm>
            <a:off x="4283968" y="1844824"/>
            <a:ext cx="2746648"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s-ES" sz="3200" b="1" i="0" u="none" strike="noStrike" kern="1200" cap="none" spc="0" normalizeH="0" baseline="0" noProof="0" dirty="0" smtClean="0">
                <a:ln>
                  <a:noFill/>
                </a:ln>
                <a:solidFill>
                  <a:schemeClr val="accent3">
                    <a:lumMod val="50000"/>
                  </a:schemeClr>
                </a:solidFill>
                <a:effectLst/>
                <a:uLnTx/>
                <a:uFillTx/>
                <a:latin typeface="+mn-lt"/>
                <a:ea typeface="+mn-ea"/>
                <a:cs typeface="+mn-cs"/>
              </a:rPr>
              <a:t>Divisar</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s-ES" sz="3200" b="1" i="0" u="none" strike="noStrike" kern="1200" cap="none" spc="0" normalizeH="0" baseline="0" noProof="0" dirty="0" smtClean="0">
                <a:ln>
                  <a:noFill/>
                </a:ln>
                <a:solidFill>
                  <a:schemeClr val="accent3">
                    <a:lumMod val="50000"/>
                  </a:schemeClr>
                </a:solidFill>
                <a:effectLst/>
                <a:uLnTx/>
                <a:uFillTx/>
                <a:latin typeface="+mn-lt"/>
                <a:ea typeface="+mn-ea"/>
                <a:cs typeface="+mn-cs"/>
              </a:rPr>
              <a:t>Divisa</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s-ES" sz="3200" b="1" i="0" u="none" strike="noStrike" kern="1200" cap="none" spc="0" normalizeH="0" baseline="0" noProof="0" dirty="0" smtClean="0">
                <a:ln>
                  <a:noFill/>
                </a:ln>
                <a:solidFill>
                  <a:schemeClr val="accent3">
                    <a:lumMod val="50000"/>
                  </a:schemeClr>
                </a:solidFill>
                <a:effectLst/>
                <a:uLnTx/>
                <a:uFillTx/>
                <a:latin typeface="+mn-lt"/>
                <a:ea typeface="+mn-ea"/>
                <a:cs typeface="+mn-cs"/>
              </a:rPr>
              <a:t>Divisibilidad</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s-ES" sz="3200" b="1" i="0" u="none" strike="noStrike" kern="1200" cap="none" spc="0" normalizeH="0" baseline="0" noProof="0" dirty="0" smtClean="0">
                <a:ln>
                  <a:noFill/>
                </a:ln>
                <a:solidFill>
                  <a:schemeClr val="accent3">
                    <a:lumMod val="50000"/>
                  </a:schemeClr>
                </a:solidFill>
                <a:effectLst/>
                <a:uLnTx/>
                <a:uFillTx/>
                <a:latin typeface="+mn-lt"/>
                <a:ea typeface="+mn-ea"/>
                <a:cs typeface="+mn-cs"/>
              </a:rPr>
              <a:t>Divisible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s-ES" sz="3200" b="1" i="0" u="none" strike="noStrike" kern="1200" cap="none" spc="0" normalizeH="0" baseline="0" noProof="0" dirty="0" smtClean="0">
                <a:ln>
                  <a:noFill/>
                </a:ln>
                <a:solidFill>
                  <a:schemeClr val="accent3">
                    <a:lumMod val="50000"/>
                  </a:schemeClr>
                </a:solidFill>
                <a:effectLst/>
                <a:uLnTx/>
                <a:uFillTx/>
                <a:latin typeface="+mn-lt"/>
                <a:ea typeface="+mn-ea"/>
                <a:cs typeface="+mn-cs"/>
              </a:rPr>
              <a:t>Divisional</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s-ES" sz="3200" b="1" i="0" u="none" strike="noStrike" kern="1200" cap="none" spc="0" normalizeH="0" baseline="0" noProof="0" dirty="0" smtClean="0">
                <a:ln>
                  <a:noFill/>
                </a:ln>
                <a:solidFill>
                  <a:schemeClr val="accent3">
                    <a:lumMod val="50000"/>
                  </a:schemeClr>
                </a:solidFill>
                <a:effectLst/>
                <a:uLnTx/>
                <a:uFillTx/>
                <a:latin typeface="+mn-lt"/>
                <a:ea typeface="+mn-ea"/>
                <a:cs typeface="+mn-cs"/>
              </a:rPr>
              <a:t>Divisionario/a</a:t>
            </a:r>
          </a:p>
        </p:txBody>
      </p:sp>
      <p:sp>
        <p:nvSpPr>
          <p:cNvPr id="8" name="Oval 7"/>
          <p:cNvSpPr/>
          <p:nvPr/>
        </p:nvSpPr>
        <p:spPr>
          <a:xfrm>
            <a:off x="7164288" y="4509120"/>
            <a:ext cx="3131840" cy="2664296"/>
          </a:xfrm>
          <a:prstGeom prst="ellips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TextBox 8"/>
          <p:cNvSpPr txBox="1"/>
          <p:nvPr/>
        </p:nvSpPr>
        <p:spPr>
          <a:xfrm>
            <a:off x="7524328" y="5157192"/>
            <a:ext cx="1619672" cy="1477328"/>
          </a:xfrm>
          <a:prstGeom prst="rect">
            <a:avLst/>
          </a:prstGeom>
          <a:noFill/>
        </p:spPr>
        <p:txBody>
          <a:bodyPr wrap="square" rtlCol="0">
            <a:spAutoFit/>
          </a:bodyPr>
          <a:lstStyle/>
          <a:p>
            <a:r>
              <a:rPr lang="es-ES" dirty="0" smtClean="0"/>
              <a:t>Si lo has hecho en parejas, ¡</a:t>
            </a:r>
            <a:r>
              <a:rPr lang="es-ES" b="1" dirty="0" smtClean="0"/>
              <a:t>divide</a:t>
            </a:r>
            <a:r>
              <a:rPr lang="es-ES" dirty="0" smtClean="0"/>
              <a:t> el resultado </a:t>
            </a:r>
            <a:r>
              <a:rPr lang="es-ES" b="1" dirty="0" smtClean="0"/>
              <a:t>por/entre </a:t>
            </a:r>
            <a:r>
              <a:rPr lang="es-ES" dirty="0" smtClean="0"/>
              <a:t>dos!</a:t>
            </a:r>
            <a:endParaRPr lang="es-ES" dirty="0"/>
          </a:p>
        </p:txBody>
      </p:sp>
      <p:pic>
        <p:nvPicPr>
          <p:cNvPr id="20482" name="Picture 2" descr="http://3.bp.blogspot.com/_xgtmspI3h58/SwvOCDzd0vI/AAAAAAAAADA/CdQwfcIN2fQ/s1600/Profesora_1_g.gif"/>
          <p:cNvPicPr>
            <a:picLocks noChangeAspect="1" noChangeArrowheads="1"/>
          </p:cNvPicPr>
          <p:nvPr/>
        </p:nvPicPr>
        <p:blipFill>
          <a:blip r:embed="rId2" cstate="print"/>
          <a:srcRect/>
          <a:stretch>
            <a:fillRect/>
          </a:stretch>
        </p:blipFill>
        <p:spPr bwMode="auto">
          <a:xfrm>
            <a:off x="7164288" y="1772816"/>
            <a:ext cx="1682552" cy="1682552"/>
          </a:xfrm>
          <a:prstGeom prst="rect">
            <a:avLst/>
          </a:prstGeom>
          <a:noFill/>
        </p:spPr>
      </p:pic>
      <p:sp>
        <p:nvSpPr>
          <p:cNvPr id="10" name="Footer Placeholder 9"/>
          <p:cNvSpPr>
            <a:spLocks noGrp="1"/>
          </p:cNvSpPr>
          <p:nvPr>
            <p:ph type="ftr" sz="quarter" idx="11"/>
          </p:nvPr>
        </p:nvSpPr>
        <p:spPr>
          <a:xfrm>
            <a:off x="-396552" y="6492875"/>
            <a:ext cx="2895600" cy="365125"/>
          </a:xfrm>
        </p:spPr>
        <p:txBody>
          <a:bodyPr/>
          <a:lstStyle/>
          <a:p>
            <a:r>
              <a:rPr lang="es-ES" dirty="0" smtClean="0"/>
              <a:t>Manuel Palacios Salado  </a:t>
            </a:r>
          </a:p>
          <a:p>
            <a:r>
              <a:rPr lang="es-ES" dirty="0" smtClean="0"/>
              <a:t>(Universidad de </a:t>
            </a:r>
            <a:r>
              <a:rPr lang="es-ES" dirty="0" err="1" smtClean="0"/>
              <a:t>Tallinn</a:t>
            </a:r>
            <a:r>
              <a:rPr lang="es-ES" dirty="0" smtClean="0"/>
              <a:t>, 2013)</a:t>
            </a:r>
            <a:endParaRPr lang="es-E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908720"/>
            <a:ext cx="2304256" cy="4525963"/>
          </a:xfrm>
        </p:spPr>
        <p:txBody>
          <a:bodyPr>
            <a:normAutofit fontScale="70000" lnSpcReduction="20000"/>
          </a:bodyPr>
          <a:lstStyle/>
          <a:p>
            <a:r>
              <a:rPr lang="es-ES" b="1" dirty="0" smtClean="0">
                <a:solidFill>
                  <a:schemeClr val="accent3">
                    <a:lumMod val="50000"/>
                  </a:schemeClr>
                </a:solidFill>
              </a:rPr>
              <a:t>Dividir</a:t>
            </a:r>
          </a:p>
          <a:p>
            <a:r>
              <a:rPr lang="es-ES" b="1" dirty="0" smtClean="0">
                <a:solidFill>
                  <a:schemeClr val="accent3">
                    <a:lumMod val="50000"/>
                  </a:schemeClr>
                </a:solidFill>
              </a:rPr>
              <a:t>Divisor</a:t>
            </a:r>
          </a:p>
          <a:p>
            <a:r>
              <a:rPr lang="es-ES" b="1" dirty="0" smtClean="0">
                <a:solidFill>
                  <a:schemeClr val="accent3">
                    <a:lumMod val="50000"/>
                  </a:schemeClr>
                </a:solidFill>
              </a:rPr>
              <a:t>Dividendo</a:t>
            </a:r>
          </a:p>
          <a:p>
            <a:r>
              <a:rPr lang="es-ES" b="1" dirty="0" smtClean="0">
                <a:solidFill>
                  <a:schemeClr val="accent3">
                    <a:lumMod val="50000"/>
                  </a:schemeClr>
                </a:solidFill>
              </a:rPr>
              <a:t>División</a:t>
            </a:r>
          </a:p>
          <a:p>
            <a:r>
              <a:rPr lang="es-ES" b="1" dirty="0" smtClean="0">
                <a:solidFill>
                  <a:schemeClr val="accent3">
                    <a:lumMod val="50000"/>
                  </a:schemeClr>
                </a:solidFill>
              </a:rPr>
              <a:t>Divisorio/a</a:t>
            </a:r>
          </a:p>
          <a:p>
            <a:r>
              <a:rPr lang="es-ES" b="1" dirty="0" smtClean="0">
                <a:solidFill>
                  <a:schemeClr val="accent3">
                    <a:lumMod val="50000"/>
                  </a:schemeClr>
                </a:solidFill>
              </a:rPr>
              <a:t>Divididero/a</a:t>
            </a:r>
          </a:p>
          <a:p>
            <a:r>
              <a:rPr lang="es-ES" b="1" dirty="0" smtClean="0">
                <a:solidFill>
                  <a:schemeClr val="accent3">
                    <a:lumMod val="50000"/>
                  </a:schemeClr>
                </a:solidFill>
              </a:rPr>
              <a:t>Divisar</a:t>
            </a:r>
          </a:p>
          <a:p>
            <a:r>
              <a:rPr lang="es-ES" b="1" dirty="0" smtClean="0">
                <a:solidFill>
                  <a:schemeClr val="accent3">
                    <a:lumMod val="50000"/>
                  </a:schemeClr>
                </a:solidFill>
              </a:rPr>
              <a:t>Divisa</a:t>
            </a:r>
          </a:p>
          <a:p>
            <a:r>
              <a:rPr lang="es-ES" b="1" dirty="0" smtClean="0">
                <a:solidFill>
                  <a:schemeClr val="accent3">
                    <a:lumMod val="50000"/>
                  </a:schemeClr>
                </a:solidFill>
              </a:rPr>
              <a:t>Divisibilidad</a:t>
            </a:r>
          </a:p>
          <a:p>
            <a:r>
              <a:rPr lang="es-ES" b="1" dirty="0" smtClean="0">
                <a:solidFill>
                  <a:schemeClr val="accent3">
                    <a:lumMod val="50000"/>
                  </a:schemeClr>
                </a:solidFill>
              </a:rPr>
              <a:t>Divisible</a:t>
            </a:r>
          </a:p>
          <a:p>
            <a:r>
              <a:rPr lang="es-ES" b="1" dirty="0" smtClean="0">
                <a:solidFill>
                  <a:schemeClr val="accent3">
                    <a:lumMod val="50000"/>
                  </a:schemeClr>
                </a:solidFill>
              </a:rPr>
              <a:t>Divisional</a:t>
            </a:r>
          </a:p>
          <a:p>
            <a:r>
              <a:rPr lang="es-ES" b="1" dirty="0" smtClean="0">
                <a:solidFill>
                  <a:schemeClr val="accent3">
                    <a:lumMod val="50000"/>
                  </a:schemeClr>
                </a:solidFill>
              </a:rPr>
              <a:t>Divisionario/a</a:t>
            </a:r>
          </a:p>
          <a:p>
            <a:r>
              <a:rPr lang="es-ES" b="1" dirty="0" smtClean="0">
                <a:solidFill>
                  <a:schemeClr val="accent3">
                    <a:lumMod val="50000"/>
                  </a:schemeClr>
                </a:solidFill>
              </a:rPr>
              <a:t>Divisivo/a</a:t>
            </a:r>
          </a:p>
          <a:p>
            <a:endParaRPr lang="es-ES" dirty="0" smtClean="0"/>
          </a:p>
          <a:p>
            <a:endParaRPr lang="es-ES" dirty="0"/>
          </a:p>
        </p:txBody>
      </p:sp>
      <p:sp>
        <p:nvSpPr>
          <p:cNvPr id="6" name="Content Placeholder 2"/>
          <p:cNvSpPr txBox="1">
            <a:spLocks/>
          </p:cNvSpPr>
          <p:nvPr/>
        </p:nvSpPr>
        <p:spPr>
          <a:xfrm>
            <a:off x="2555776" y="188640"/>
            <a:ext cx="6408712" cy="6192688"/>
          </a:xfrm>
          <a:prstGeom prst="rect">
            <a:avLst/>
          </a:prstGeom>
        </p:spPr>
        <p:txBody>
          <a:bodyPr vert="horz" lIns="91440" tIns="45720" rIns="91440" bIns="45720" rtlCol="0">
            <a:normAutofit fontScale="85000" lnSpcReduction="10000"/>
          </a:bodyPr>
          <a:lstStyle/>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lang="es-ES" dirty="0" smtClean="0">
                <a:solidFill>
                  <a:schemeClr val="accent3">
                    <a:lumMod val="50000"/>
                  </a:schemeClr>
                </a:solidFill>
              </a:rPr>
              <a:t>Partir, separar en partes. Distribuir, repartir entre varios. </a:t>
            </a:r>
            <a:r>
              <a:rPr lang="es-ES" dirty="0" err="1" smtClean="0">
                <a:solidFill>
                  <a:schemeClr val="accent3">
                    <a:lumMod val="50000"/>
                  </a:schemeClr>
                </a:solidFill>
              </a:rPr>
              <a:t>Mat.</a:t>
            </a:r>
            <a:r>
              <a:rPr lang="es-ES" dirty="0" smtClean="0">
                <a:solidFill>
                  <a:schemeClr val="accent3">
                    <a:lumMod val="50000"/>
                  </a:schemeClr>
                </a:solidFill>
              </a:rPr>
              <a:t> Averiguar cuántas veces una cantidad, llamada dividendo, contiene a otra llamada divisor.</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lang="es-ES" dirty="0" smtClean="0">
                <a:solidFill>
                  <a:schemeClr val="accent3">
                    <a:lumMod val="50000"/>
                  </a:schemeClr>
                </a:solidFill>
              </a:rPr>
              <a:t>Cantidad que ha de dividirse por otra.</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lang="es-ES" dirty="0" smtClean="0">
                <a:solidFill>
                  <a:schemeClr val="accent3">
                    <a:lumMod val="50000"/>
                  </a:schemeClr>
                </a:solidFill>
              </a:rPr>
              <a:t>Acción y efecto de dividir. Discordia, desunión de los ánimos y opiniones. Operación matemática en la que se divide un dividendo por un divisor, es decir, se averigua cuántas veces el dividendo contiene al divisor. </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lang="es-ES" dirty="0" smtClean="0">
                <a:solidFill>
                  <a:schemeClr val="accent3">
                    <a:lumMod val="50000"/>
                  </a:schemeClr>
                </a:solidFill>
              </a:rPr>
              <a:t>Cualidad de divisible. </a:t>
            </a:r>
            <a:r>
              <a:rPr lang="es-ES" i="1" dirty="0" err="1" smtClean="0">
                <a:solidFill>
                  <a:schemeClr val="accent3">
                    <a:lumMod val="50000"/>
                  </a:schemeClr>
                </a:solidFill>
              </a:rPr>
              <a:t>Fís</a:t>
            </a:r>
            <a:r>
              <a:rPr lang="es-ES" dirty="0" smtClean="0">
                <a:solidFill>
                  <a:schemeClr val="accent3">
                    <a:lumMod val="50000"/>
                  </a:schemeClr>
                </a:solidFill>
              </a:rPr>
              <a:t>. Propiedad general de los cuerpos, por la cual pueden fraccionarse.</a:t>
            </a:r>
          </a:p>
          <a:p>
            <a:pPr marL="342900" lvl="0" indent="-342900" algn="just">
              <a:spcBef>
                <a:spcPct val="20000"/>
              </a:spcBef>
              <a:buFont typeface="Arial" pitchFamily="34" charset="0"/>
              <a:buChar char="•"/>
              <a:defRPr/>
            </a:pPr>
            <a:r>
              <a:rPr lang="es-ES" dirty="0" smtClean="0">
                <a:solidFill>
                  <a:schemeClr val="accent3">
                    <a:lumMod val="50000"/>
                  </a:schemeClr>
                </a:solidFill>
              </a:rPr>
              <a:t>Ver, percibir, aunque confusamente, un objeto. </a:t>
            </a:r>
            <a:r>
              <a:rPr lang="es-ES" i="1" dirty="0" err="1" smtClean="0">
                <a:solidFill>
                  <a:schemeClr val="accent3">
                    <a:lumMod val="50000"/>
                  </a:schemeClr>
                </a:solidFill>
              </a:rPr>
              <a:t>Heráld</a:t>
            </a:r>
            <a:r>
              <a:rPr lang="es-ES" dirty="0" smtClean="0">
                <a:solidFill>
                  <a:schemeClr val="accent3">
                    <a:lumMod val="50000"/>
                  </a:schemeClr>
                </a:solidFill>
              </a:rPr>
              <a:t>. Diferenciar, distinguir las armas de la familia, añadiéndoles blasones o timbres. </a:t>
            </a:r>
          </a:p>
          <a:p>
            <a:pPr marL="342900" indent="-342900" algn="just">
              <a:spcBef>
                <a:spcPct val="20000"/>
              </a:spcBef>
              <a:buFont typeface="Arial" pitchFamily="34" charset="0"/>
              <a:buChar char="•"/>
            </a:pPr>
            <a:r>
              <a:rPr lang="es-ES" dirty="0" smtClean="0">
                <a:solidFill>
                  <a:schemeClr val="accent3">
                    <a:lumMod val="50000"/>
                  </a:schemeClr>
                </a:solidFill>
              </a:rPr>
              <a:t>Que se debe dividir.</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lang="es-ES" dirty="0" smtClean="0">
                <a:solidFill>
                  <a:schemeClr val="accent3">
                    <a:lumMod val="50000"/>
                  </a:schemeClr>
                </a:solidFill>
              </a:rPr>
              <a:t>Que se puede dividir. </a:t>
            </a:r>
            <a:r>
              <a:rPr lang="es-ES" i="1" dirty="0" err="1" smtClean="0">
                <a:solidFill>
                  <a:schemeClr val="accent3">
                    <a:lumMod val="50000"/>
                  </a:schemeClr>
                </a:solidFill>
              </a:rPr>
              <a:t>Mát</a:t>
            </a:r>
            <a:r>
              <a:rPr lang="es-ES" dirty="0" smtClean="0">
                <a:solidFill>
                  <a:schemeClr val="accent3">
                    <a:lumMod val="50000"/>
                  </a:schemeClr>
                </a:solidFill>
              </a:rPr>
              <a:t>. Dicho de una cantidad: Que, dividida por otra, da por cociente una cantidad entera.</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lang="es-ES" dirty="0" smtClean="0">
                <a:solidFill>
                  <a:schemeClr val="accent3">
                    <a:lumMod val="50000"/>
                  </a:schemeClr>
                </a:solidFill>
              </a:rPr>
              <a:t>Perteneciente o relativo a la división. Ej. </a:t>
            </a:r>
            <a:r>
              <a:rPr lang="es-ES" i="1" dirty="0" smtClean="0">
                <a:solidFill>
                  <a:schemeClr val="accent3">
                    <a:lumMod val="50000"/>
                  </a:schemeClr>
                </a:solidFill>
              </a:rPr>
              <a:t>Consejo -----</a:t>
            </a:r>
            <a:r>
              <a:rPr lang="es-ES" dirty="0" smtClean="0">
                <a:solidFill>
                  <a:schemeClr val="accent3">
                    <a:lumMod val="50000"/>
                  </a:schemeClr>
                </a:solidFill>
              </a:rPr>
              <a:t>, </a:t>
            </a:r>
            <a:r>
              <a:rPr lang="es-ES" i="1" dirty="0" smtClean="0">
                <a:solidFill>
                  <a:schemeClr val="accent3">
                    <a:lumMod val="50000"/>
                  </a:schemeClr>
                </a:solidFill>
              </a:rPr>
              <a:t>Tronco -----.</a:t>
            </a:r>
          </a:p>
          <a:p>
            <a:pPr marL="342900" indent="-342900" algn="just">
              <a:spcBef>
                <a:spcPct val="20000"/>
              </a:spcBef>
              <a:buFont typeface="Arial" pitchFamily="34" charset="0"/>
              <a:buChar char="•"/>
            </a:pPr>
            <a:r>
              <a:rPr lang="es-ES" dirty="0" smtClean="0">
                <a:solidFill>
                  <a:schemeClr val="accent3">
                    <a:lumMod val="50000"/>
                  </a:schemeClr>
                </a:solidFill>
              </a:rPr>
              <a:t>Que sirve para dividir.</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lang="es-ES" dirty="0" smtClean="0">
                <a:solidFill>
                  <a:schemeClr val="accent3">
                    <a:lumMod val="50000"/>
                  </a:schemeClr>
                </a:solidFill>
              </a:rPr>
              <a:t>Divisional. </a:t>
            </a:r>
            <a:r>
              <a:rPr lang="es-ES" dirty="0" err="1" smtClean="0">
                <a:solidFill>
                  <a:schemeClr val="accent3">
                    <a:lumMod val="50000"/>
                  </a:schemeClr>
                </a:solidFill>
              </a:rPr>
              <a:t>Méx</a:t>
            </a:r>
            <a:r>
              <a:rPr lang="es-ES" dirty="0" smtClean="0">
                <a:solidFill>
                  <a:schemeClr val="accent3">
                    <a:lumMod val="50000"/>
                  </a:schemeClr>
                </a:solidFill>
              </a:rPr>
              <a:t>. General de división. Moneda  ------:  moneda de menor valor que la adoptada como unidad de cuenta del sistema.</a:t>
            </a:r>
          </a:p>
          <a:p>
            <a:pPr marL="342900" lvl="0" indent="-342900" algn="just">
              <a:spcBef>
                <a:spcPct val="20000"/>
              </a:spcBef>
              <a:buFont typeface="Arial" pitchFamily="34" charset="0"/>
              <a:buChar char="•"/>
            </a:pPr>
            <a:r>
              <a:rPr lang="es-ES" dirty="0" smtClean="0">
                <a:solidFill>
                  <a:schemeClr val="accent3">
                    <a:lumMod val="50000"/>
                  </a:schemeClr>
                </a:solidFill>
              </a:rPr>
              <a:t>Cantidad por la cual ha de dividirse otra.</a:t>
            </a:r>
            <a:r>
              <a:rPr lang="es-ES" i="1" dirty="0" smtClean="0">
                <a:solidFill>
                  <a:schemeClr val="accent3">
                    <a:lumMod val="50000"/>
                  </a:schemeClr>
                </a:solidFill>
              </a:rPr>
              <a:t> </a:t>
            </a:r>
          </a:p>
          <a:p>
            <a:pPr marL="342900" indent="-342900" algn="just">
              <a:spcBef>
                <a:spcPct val="20000"/>
              </a:spcBef>
              <a:buFont typeface="Arial" pitchFamily="34" charset="0"/>
              <a:buChar char="•"/>
            </a:pPr>
            <a:r>
              <a:rPr lang="es-ES" dirty="0" smtClean="0">
                <a:solidFill>
                  <a:schemeClr val="accent3">
                    <a:lumMod val="50000"/>
                  </a:schemeClr>
                </a:solidFill>
              </a:rPr>
              <a:t>Moneda extranjera referida a la unidad del país de que se trata (usada más en plural). </a:t>
            </a:r>
            <a:r>
              <a:rPr lang="es-ES" i="1" dirty="0" err="1" smtClean="0">
                <a:solidFill>
                  <a:schemeClr val="accent3">
                    <a:lumMod val="50000"/>
                  </a:schemeClr>
                </a:solidFill>
              </a:rPr>
              <a:t>Heráld</a:t>
            </a:r>
            <a:r>
              <a:rPr lang="es-ES" dirty="0" smtClean="0">
                <a:solidFill>
                  <a:schemeClr val="accent3">
                    <a:lumMod val="50000"/>
                  </a:schemeClr>
                </a:solidFill>
              </a:rPr>
              <a:t>. Faja que tiene la tercera parte de su anchura normal. Señal exterior para distinguir personas, grados o cosas.  </a:t>
            </a:r>
          </a:p>
          <a:p>
            <a:pPr marL="342900" indent="-342900" algn="just">
              <a:spcBef>
                <a:spcPct val="20000"/>
              </a:spcBef>
              <a:buFont typeface="Arial" pitchFamily="34" charset="0"/>
              <a:buChar char="•"/>
            </a:pPr>
            <a:r>
              <a:rPr lang="es-ES" dirty="0" smtClean="0">
                <a:solidFill>
                  <a:schemeClr val="accent3">
                    <a:lumMod val="50000"/>
                  </a:schemeClr>
                </a:solidFill>
              </a:rPr>
              <a:t>Que sirve para dividir o separar. </a:t>
            </a:r>
            <a:r>
              <a:rPr lang="es-ES" dirty="0" err="1" smtClean="0">
                <a:solidFill>
                  <a:schemeClr val="accent3">
                    <a:lumMod val="50000"/>
                  </a:schemeClr>
                </a:solidFill>
              </a:rPr>
              <a:t>Geogr</a:t>
            </a:r>
            <a:r>
              <a:rPr lang="es-ES" dirty="0" smtClean="0">
                <a:solidFill>
                  <a:schemeClr val="accent3">
                    <a:lumMod val="50000"/>
                  </a:schemeClr>
                </a:solidFill>
              </a:rPr>
              <a:t>. y </a:t>
            </a:r>
            <a:r>
              <a:rPr lang="es-ES" dirty="0" err="1" smtClean="0">
                <a:solidFill>
                  <a:schemeClr val="accent3">
                    <a:lumMod val="50000"/>
                  </a:schemeClr>
                </a:solidFill>
              </a:rPr>
              <a:t>Geol</a:t>
            </a:r>
            <a:r>
              <a:rPr lang="es-ES" dirty="0" smtClean="0">
                <a:solidFill>
                  <a:schemeClr val="accent3">
                    <a:lumMod val="50000"/>
                  </a:schemeClr>
                </a:solidFill>
              </a:rPr>
              <a:t>. Dicho de una línea: Que separa los límites entre partes, grandes o pequeñas, de la superficie del globo terrestre. (usado más como adjetivo femenino y también como sustantivo femenino).</a:t>
            </a:r>
          </a:p>
          <a:p>
            <a:pPr marL="342900" lvl="0" indent="-342900">
              <a:spcBef>
                <a:spcPct val="20000"/>
              </a:spcBef>
              <a:buFont typeface="Arial" pitchFamily="34" charset="0"/>
              <a:buChar char="•"/>
            </a:pPr>
            <a:endParaRPr lang="es-ES" dirty="0" smtClean="0">
              <a:solidFill>
                <a:schemeClr val="accent3">
                  <a:lumMod val="50000"/>
                </a:schemeClr>
              </a:solidFill>
            </a:endParaRPr>
          </a:p>
          <a:p>
            <a:pPr marL="342900" indent="-342900">
              <a:spcBef>
                <a:spcPct val="20000"/>
              </a:spcBef>
              <a:buFont typeface="Arial" pitchFamily="34" charset="0"/>
              <a:buChar char="•"/>
            </a:pPr>
            <a:endParaRPr lang="es-ES" dirty="0" smtClean="0">
              <a:solidFill>
                <a:schemeClr val="accent3">
                  <a:lumMod val="50000"/>
                </a:schemeClr>
              </a:solidFill>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lang="es-ES" dirty="0" smtClean="0">
              <a:solidFill>
                <a:schemeClr val="accent3">
                  <a:lumMod val="50000"/>
                </a:schemeClr>
              </a:solidFill>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lang="es-ES" dirty="0" smtClean="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s-ES"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s-ES"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7" name="Rectangle 6"/>
          <p:cNvSpPr/>
          <p:nvPr/>
        </p:nvSpPr>
        <p:spPr>
          <a:xfrm>
            <a:off x="179512" y="5589240"/>
            <a:ext cx="2664296" cy="1080120"/>
          </a:xfrm>
          <a:prstGeom prst="rect">
            <a:avLst/>
          </a:prstGeom>
          <a:solidFill>
            <a:srgbClr val="CCCC34"/>
          </a:solidFill>
          <a:ln>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 name="TextBox 7"/>
          <p:cNvSpPr txBox="1"/>
          <p:nvPr/>
        </p:nvSpPr>
        <p:spPr>
          <a:xfrm>
            <a:off x="251520" y="5589241"/>
            <a:ext cx="1008112" cy="646331"/>
          </a:xfrm>
          <a:prstGeom prst="rect">
            <a:avLst/>
          </a:prstGeom>
          <a:noFill/>
        </p:spPr>
        <p:txBody>
          <a:bodyPr wrap="square" rtlCol="0">
            <a:spAutoFit/>
          </a:bodyPr>
          <a:lstStyle/>
          <a:p>
            <a:r>
              <a:rPr lang="es-ES" b="1" dirty="0" smtClean="0">
                <a:solidFill>
                  <a:schemeClr val="accent2">
                    <a:lumMod val="50000"/>
                  </a:schemeClr>
                </a:solidFill>
                <a:latin typeface="Berlin Sans FB Demi" pitchFamily="34" charset="0"/>
              </a:rPr>
              <a:t>¡Ayuda!</a:t>
            </a:r>
          </a:p>
          <a:p>
            <a:endParaRPr lang="es-ES" b="1" dirty="0">
              <a:solidFill>
                <a:schemeClr val="accent2">
                  <a:lumMod val="50000"/>
                </a:schemeClr>
              </a:solidFill>
              <a:latin typeface="Berlin Sans FB Demi" pitchFamily="34" charset="0"/>
            </a:endParaRPr>
          </a:p>
        </p:txBody>
      </p:sp>
      <p:pic>
        <p:nvPicPr>
          <p:cNvPr id="18434" name="Picture 2" descr="http://blog.educastur.es/segundociclo/files/2009/12/division.thumbnail.jpg"/>
          <p:cNvPicPr>
            <a:picLocks noChangeAspect="1" noChangeArrowheads="1"/>
          </p:cNvPicPr>
          <p:nvPr/>
        </p:nvPicPr>
        <p:blipFill>
          <a:blip r:embed="rId2" cstate="print"/>
          <a:srcRect/>
          <a:stretch>
            <a:fillRect/>
          </a:stretch>
        </p:blipFill>
        <p:spPr bwMode="auto">
          <a:xfrm>
            <a:off x="1259632" y="6021288"/>
            <a:ext cx="734094" cy="544836"/>
          </a:xfrm>
          <a:prstGeom prst="rect">
            <a:avLst/>
          </a:prstGeom>
          <a:noFill/>
        </p:spPr>
      </p:pic>
      <p:sp>
        <p:nvSpPr>
          <p:cNvPr id="10" name="TextBox 9"/>
          <p:cNvSpPr txBox="1"/>
          <p:nvPr/>
        </p:nvSpPr>
        <p:spPr>
          <a:xfrm>
            <a:off x="251520" y="5949280"/>
            <a:ext cx="1080120" cy="307777"/>
          </a:xfrm>
          <a:prstGeom prst="rect">
            <a:avLst/>
          </a:prstGeom>
          <a:noFill/>
        </p:spPr>
        <p:txBody>
          <a:bodyPr wrap="square" rtlCol="0">
            <a:spAutoFit/>
          </a:bodyPr>
          <a:lstStyle/>
          <a:p>
            <a:r>
              <a:rPr lang="es-ES" sz="1400" dirty="0" smtClean="0">
                <a:latin typeface="Berlin Sans FB Demi" pitchFamily="34" charset="0"/>
              </a:rPr>
              <a:t>dividendo</a:t>
            </a:r>
            <a:endParaRPr lang="es-ES" sz="1400" dirty="0">
              <a:latin typeface="Berlin Sans FB Demi" pitchFamily="34" charset="0"/>
            </a:endParaRPr>
          </a:p>
        </p:txBody>
      </p:sp>
      <p:sp>
        <p:nvSpPr>
          <p:cNvPr id="11" name="Rectangle 10"/>
          <p:cNvSpPr/>
          <p:nvPr/>
        </p:nvSpPr>
        <p:spPr>
          <a:xfrm>
            <a:off x="1979712" y="5949280"/>
            <a:ext cx="713657" cy="307777"/>
          </a:xfrm>
          <a:prstGeom prst="rect">
            <a:avLst/>
          </a:prstGeom>
        </p:spPr>
        <p:txBody>
          <a:bodyPr wrap="none">
            <a:spAutoFit/>
          </a:bodyPr>
          <a:lstStyle/>
          <a:p>
            <a:r>
              <a:rPr lang="es-ES" sz="1400" dirty="0" smtClean="0">
                <a:latin typeface="Berlin Sans FB Demi" pitchFamily="34" charset="0"/>
              </a:rPr>
              <a:t>divisor</a:t>
            </a:r>
            <a:endParaRPr lang="es-ES" sz="1400" dirty="0"/>
          </a:p>
        </p:txBody>
      </p:sp>
      <p:sp>
        <p:nvSpPr>
          <p:cNvPr id="13" name="Rectangle 12"/>
          <p:cNvSpPr/>
          <p:nvPr/>
        </p:nvSpPr>
        <p:spPr>
          <a:xfrm>
            <a:off x="755576" y="6381328"/>
            <a:ext cx="569387" cy="307777"/>
          </a:xfrm>
          <a:prstGeom prst="rect">
            <a:avLst/>
          </a:prstGeom>
        </p:spPr>
        <p:txBody>
          <a:bodyPr wrap="none">
            <a:spAutoFit/>
          </a:bodyPr>
          <a:lstStyle/>
          <a:p>
            <a:r>
              <a:rPr lang="es-ES" sz="1400" dirty="0" smtClean="0">
                <a:latin typeface="Berlin Sans FB Demi" pitchFamily="34" charset="0"/>
              </a:rPr>
              <a:t>resto</a:t>
            </a:r>
            <a:endParaRPr lang="es-ES" sz="1400" dirty="0"/>
          </a:p>
        </p:txBody>
      </p:sp>
      <p:sp>
        <p:nvSpPr>
          <p:cNvPr id="14" name="Rectangle 13"/>
          <p:cNvSpPr/>
          <p:nvPr/>
        </p:nvSpPr>
        <p:spPr>
          <a:xfrm>
            <a:off x="1835696" y="6165304"/>
            <a:ext cx="827471" cy="307777"/>
          </a:xfrm>
          <a:prstGeom prst="rect">
            <a:avLst/>
          </a:prstGeom>
        </p:spPr>
        <p:txBody>
          <a:bodyPr wrap="none">
            <a:spAutoFit/>
          </a:bodyPr>
          <a:lstStyle/>
          <a:p>
            <a:r>
              <a:rPr lang="es-ES" sz="1400" dirty="0" smtClean="0">
                <a:latin typeface="Berlin Sans FB Demi" pitchFamily="34" charset="0"/>
              </a:rPr>
              <a:t>cociente</a:t>
            </a:r>
            <a:endParaRPr lang="es-ES" sz="1400" dirty="0"/>
          </a:p>
        </p:txBody>
      </p:sp>
      <p:sp>
        <p:nvSpPr>
          <p:cNvPr id="12" name="TextBox 11"/>
          <p:cNvSpPr txBox="1"/>
          <p:nvPr/>
        </p:nvSpPr>
        <p:spPr>
          <a:xfrm>
            <a:off x="2843808" y="6237312"/>
            <a:ext cx="4392488" cy="276999"/>
          </a:xfrm>
          <a:prstGeom prst="rect">
            <a:avLst/>
          </a:prstGeom>
          <a:noFill/>
        </p:spPr>
        <p:txBody>
          <a:bodyPr wrap="square" rtlCol="0">
            <a:spAutoFit/>
          </a:bodyPr>
          <a:lstStyle/>
          <a:p>
            <a:r>
              <a:rPr lang="es-ES" sz="1200" dirty="0" smtClean="0">
                <a:solidFill>
                  <a:schemeClr val="accent3">
                    <a:lumMod val="60000"/>
                    <a:lumOff val="40000"/>
                  </a:schemeClr>
                </a:solidFill>
              </a:rPr>
              <a:t>Algunas definiciones han sido tomadas del </a:t>
            </a:r>
            <a:r>
              <a:rPr lang="es-ES" sz="1200" i="1" dirty="0" smtClean="0">
                <a:solidFill>
                  <a:schemeClr val="accent3">
                    <a:lumMod val="60000"/>
                    <a:lumOff val="40000"/>
                  </a:schemeClr>
                </a:solidFill>
              </a:rPr>
              <a:t>Diccionario de la RAE.</a:t>
            </a:r>
            <a:endParaRPr lang="es-ES" sz="1200" i="1" dirty="0">
              <a:solidFill>
                <a:schemeClr val="accent3">
                  <a:lumMod val="60000"/>
                  <a:lumOff val="40000"/>
                </a:schemeClr>
              </a:solidFill>
            </a:endParaRPr>
          </a:p>
        </p:txBody>
      </p:sp>
      <p:sp>
        <p:nvSpPr>
          <p:cNvPr id="15" name="Footer Placeholder 14"/>
          <p:cNvSpPr>
            <a:spLocks noGrp="1"/>
          </p:cNvSpPr>
          <p:nvPr>
            <p:ph type="ftr" sz="quarter" idx="11"/>
          </p:nvPr>
        </p:nvSpPr>
        <p:spPr>
          <a:xfrm>
            <a:off x="6660232" y="6492875"/>
            <a:ext cx="2895600" cy="365125"/>
          </a:xfrm>
        </p:spPr>
        <p:txBody>
          <a:bodyPr/>
          <a:lstStyle/>
          <a:p>
            <a:r>
              <a:rPr lang="es-ES" dirty="0" smtClean="0"/>
              <a:t>Manuel Palacios Salado  </a:t>
            </a:r>
          </a:p>
          <a:p>
            <a:r>
              <a:rPr lang="es-ES" dirty="0" smtClean="0"/>
              <a:t>(Universidad de </a:t>
            </a:r>
            <a:r>
              <a:rPr lang="es-ES" dirty="0" err="1" smtClean="0"/>
              <a:t>Tallinn</a:t>
            </a:r>
            <a:r>
              <a:rPr lang="es-ES" dirty="0" smtClean="0"/>
              <a:t>, 2013)</a:t>
            </a:r>
            <a:endParaRPr lang="es-E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1183</TotalTime>
  <Words>1900</Words>
  <Application>Microsoft Office PowerPoint</Application>
  <PresentationFormat>On-screen Show (4:3)</PresentationFormat>
  <Paragraphs>237</Paragraphs>
  <Slides>17</Slides>
  <Notes>2</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Familias Léxicas:  Actor, dividir, letra</vt:lpstr>
      <vt:lpstr>Slide 2</vt:lpstr>
      <vt:lpstr>Slide 3</vt:lpstr>
      <vt:lpstr>Slide 4</vt:lpstr>
      <vt:lpstr>Completa con los términos de la familia de actor.</vt:lpstr>
      <vt:lpstr>¡Ahora os toca a vosotros!</vt:lpstr>
      <vt:lpstr>Slide 7</vt:lpstr>
      <vt:lpstr>¡Aquí están! ¿Cuántas has acertado?</vt:lpstr>
      <vt:lpstr>Slide 9</vt:lpstr>
      <vt:lpstr>Elige la opción correcta: </vt:lpstr>
      <vt:lpstr>¡Solo puede quedar 1 (pareja)!</vt:lpstr>
      <vt:lpstr>Slide 12</vt:lpstr>
      <vt:lpstr>Slide 13</vt:lpstr>
      <vt:lpstr>Relaciona cada término con su significado:</vt:lpstr>
      <vt:lpstr>Completa con las palabras de la familia de LETRA.</vt:lpstr>
      <vt:lpstr>Y ahora ¡a practicar!</vt:lpstr>
      <vt:lpstr>¡y llegó La prueba de fuego!</vt:lpstr>
    </vt:vector>
  </TitlesOfParts>
  <Company>Nombre de la organización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Nombre de usuario</dc:creator>
  <cp:lastModifiedBy>Nombre de usuario</cp:lastModifiedBy>
  <cp:revision>118</cp:revision>
  <dcterms:created xsi:type="dcterms:W3CDTF">2013-03-01T08:28:52Z</dcterms:created>
  <dcterms:modified xsi:type="dcterms:W3CDTF">2013-03-11T08:53:26Z</dcterms:modified>
</cp:coreProperties>
</file>