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59" r:id="rId7"/>
    <p:sldId id="264" r:id="rId8"/>
    <p:sldId id="266" r:id="rId9"/>
    <p:sldId id="262" r:id="rId10"/>
    <p:sldId id="263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328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1280D-9E34-4CA4-B054-96A689C5667E}" type="datetimeFigureOut">
              <a:rPr lang="en-GB" smtClean="0"/>
              <a:t>04/04/2016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1CB0-F688-4955-AA6D-DCE2CDA79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74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61CB0-F688-4955-AA6D-DCE2CDA79EE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800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5DE9-F281-4806-99FF-85F158D1FA9E}" type="datetime1">
              <a:rPr lang="en-GB" smtClean="0"/>
              <a:t>04/04/2016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9224-5A1E-4BF3-9D79-E19AA4C40333}" type="datetime1">
              <a:rPr lang="en-GB" smtClean="0"/>
              <a:t>04/04/2016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FB97-12A7-4663-8C4E-411AD6318FCF}" type="datetime1">
              <a:rPr lang="en-GB" smtClean="0"/>
              <a:t>04/04/2016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26CB-2FB7-4A9A-9350-9E7F45A4EAD5}" type="datetime1">
              <a:rPr lang="en-GB" smtClean="0"/>
              <a:t>04/04/2016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C063-00CA-4095-BE12-5BB9B4408274}" type="datetime1">
              <a:rPr lang="en-GB" smtClean="0"/>
              <a:t>04/04/2016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6CBE-49C0-46F2-B838-CF2A84D8F763}" type="datetime1">
              <a:rPr lang="en-GB" smtClean="0"/>
              <a:t>04/04/2016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F3A5-277C-4381-A64C-D98D579AA9F6}" type="datetime1">
              <a:rPr lang="en-GB" smtClean="0"/>
              <a:t>04/04/2016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7154-A8DF-4B4E-8FB0-A3E89A191DB9}" type="datetime1">
              <a:rPr lang="en-GB" smtClean="0"/>
              <a:t>04/04/2016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5F3B-03E8-4033-8A18-B0152D3D6C5B}" type="datetime1">
              <a:rPr lang="en-GB" smtClean="0"/>
              <a:t>04/04/2016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D1-F54B-431C-A7B1-C62E813E5BF2}" type="datetime1">
              <a:rPr lang="en-GB" smtClean="0"/>
              <a:t>04/04/2016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2074-74D8-46EE-9BEC-9D7C85B78ADC}" type="datetime1">
              <a:rPr lang="en-GB" smtClean="0"/>
              <a:t>04/04/2016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20EB-C517-4D0D-ABE4-7A2A78E2F1F7}" type="datetime1">
              <a:rPr lang="en-GB" smtClean="0"/>
              <a:t>04/04/2016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G. R. Hatton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89C62-A5B5-4CE7-9B42-480ACA2EE2A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En casa</a:t>
            </a:r>
            <a:endParaRPr lang="en-GB" sz="6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272808" cy="792088"/>
          </a:xfrm>
        </p:spPr>
        <p:txBody>
          <a:bodyPr>
            <a:normAutofit fontScale="47500" lnSpcReduction="20000"/>
          </a:bodyPr>
          <a:lstStyle/>
          <a:p>
            <a:r>
              <a:rPr lang="en-GB" sz="5800" b="1" dirty="0"/>
              <a:t>H</a:t>
            </a:r>
            <a:r>
              <a:rPr lang="en-GB" sz="5800" b="1" dirty="0" smtClean="0"/>
              <a:t>oy </a:t>
            </a:r>
            <a:r>
              <a:rPr lang="en-GB" sz="5800" b="1" dirty="0" err="1" smtClean="0"/>
              <a:t>vamos</a:t>
            </a:r>
            <a:r>
              <a:rPr lang="en-GB" sz="5800" b="1" dirty="0" smtClean="0"/>
              <a:t> a </a:t>
            </a:r>
            <a:r>
              <a:rPr lang="en-GB" sz="5800" b="1" dirty="0" err="1" smtClean="0"/>
              <a:t>aprender</a:t>
            </a:r>
            <a:r>
              <a:rPr lang="en-GB" sz="5800" b="1" dirty="0" smtClean="0"/>
              <a:t>...  </a:t>
            </a:r>
          </a:p>
          <a:p>
            <a:r>
              <a:rPr lang="en-GB" sz="4000" b="1" dirty="0" smtClean="0"/>
              <a:t>Today we are going to learn...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9632" y="3573016"/>
            <a:ext cx="46085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GB" sz="2800" b="1" dirty="0" smtClean="0">
                <a:solidFill>
                  <a:schemeClr val="tx2"/>
                </a:solidFill>
              </a:rPr>
              <a:t>Las </a:t>
            </a:r>
            <a:r>
              <a:rPr lang="en-GB" sz="2800" b="1" dirty="0" err="1" smtClean="0">
                <a:solidFill>
                  <a:schemeClr val="tx2"/>
                </a:solidFill>
              </a:rPr>
              <a:t>habitaciones</a:t>
            </a:r>
            <a:r>
              <a:rPr lang="en-GB" sz="2800" b="1" dirty="0" smtClean="0">
                <a:solidFill>
                  <a:schemeClr val="tx2"/>
                </a:solidFill>
              </a:rPr>
              <a:t> en la casa      	</a:t>
            </a:r>
            <a:r>
              <a:rPr lang="en-GB" sz="2000" b="1" dirty="0" smtClean="0">
                <a:solidFill>
                  <a:schemeClr val="tx2"/>
                </a:solidFill>
              </a:rPr>
              <a:t>Rooms in the house</a:t>
            </a:r>
            <a:endParaRPr lang="en-GB" sz="2800" b="1" dirty="0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27984" y="4437112"/>
            <a:ext cx="3888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GB" sz="2800" b="1" dirty="0" smtClean="0">
                <a:solidFill>
                  <a:srgbClr val="00B050"/>
                </a:solidFill>
              </a:rPr>
              <a:t> A </a:t>
            </a:r>
            <a:r>
              <a:rPr lang="en-GB" sz="2800" b="1" dirty="0" err="1" smtClean="0">
                <a:solidFill>
                  <a:srgbClr val="00B050"/>
                </a:solidFill>
              </a:rPr>
              <a:t>describir</a:t>
            </a:r>
            <a:r>
              <a:rPr lang="en-GB" sz="2800" b="1" dirty="0" smtClean="0">
                <a:solidFill>
                  <a:srgbClr val="00B050"/>
                </a:solidFill>
              </a:rPr>
              <a:t> </a:t>
            </a:r>
            <a:r>
              <a:rPr lang="es-ES" sz="2800" b="1" dirty="0" smtClean="0">
                <a:solidFill>
                  <a:srgbClr val="00B050"/>
                </a:solidFill>
              </a:rPr>
              <a:t>fotografías</a:t>
            </a:r>
            <a:r>
              <a:rPr lang="en-GB" sz="2800" b="1" dirty="0" smtClean="0">
                <a:solidFill>
                  <a:srgbClr val="00B050"/>
                </a:solidFill>
              </a:rPr>
              <a:t>    	</a:t>
            </a:r>
            <a:r>
              <a:rPr lang="en-GB" sz="2000" b="1" dirty="0" smtClean="0">
                <a:solidFill>
                  <a:srgbClr val="00B050"/>
                </a:solidFill>
              </a:rPr>
              <a:t>To describe pictures</a:t>
            </a:r>
            <a:endParaRPr lang="en-GB" sz="2800" b="1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91" y="5517232"/>
            <a:ext cx="90404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Char char="-"/>
            </a:pP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en-GB" sz="2800" b="1" dirty="0" err="1" smtClean="0">
                <a:solidFill>
                  <a:schemeClr val="accent2">
                    <a:lumMod val="75000"/>
                  </a:schemeClr>
                </a:solidFill>
              </a:rPr>
              <a:t>utilizar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 smtClean="0">
                <a:solidFill>
                  <a:schemeClr val="accent2">
                    <a:lumMod val="75000"/>
                  </a:schemeClr>
                </a:solidFill>
              </a:rPr>
              <a:t>correctamente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 los </a:t>
            </a:r>
            <a:r>
              <a:rPr lang="en-GB" sz="2800" b="1" dirty="0" err="1" smtClean="0">
                <a:solidFill>
                  <a:schemeClr val="accent2">
                    <a:lumMod val="75000"/>
                  </a:schemeClr>
                </a:solidFill>
              </a:rPr>
              <a:t>verbos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 smtClean="0">
                <a:solidFill>
                  <a:schemeClr val="accent2">
                    <a:lumMod val="75000"/>
                  </a:schemeClr>
                </a:solidFill>
              </a:rPr>
              <a:t>terminados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 en AR – ER 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To use the verbs ending AR – ER correctly</a:t>
            </a:r>
          </a:p>
        </p:txBody>
      </p:sp>
      <p:pic>
        <p:nvPicPr>
          <p:cNvPr id="11268" name="Picture 4" descr="Image result for cas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95925" y="332656"/>
            <a:ext cx="2564507" cy="2264064"/>
          </a:xfrm>
          <a:prstGeom prst="rect">
            <a:avLst/>
          </a:prstGeom>
          <a:noFill/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build="allAtOnce"/>
      <p:bldP spid="7" grpId="0" build="allAtOnce"/>
      <p:bldP spid="8" grpId="0" uiExpan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C00000"/>
                </a:solidFill>
              </a:rPr>
              <a:t>¿Cómo conjugamos estos verbos?</a:t>
            </a:r>
            <a:br>
              <a:rPr lang="es-ES" dirty="0" smtClean="0">
                <a:solidFill>
                  <a:srgbClr val="C00000"/>
                </a:solidFill>
              </a:rPr>
            </a:br>
            <a:r>
              <a:rPr lang="es-ES" sz="3100" dirty="0" err="1" smtClean="0">
                <a:solidFill>
                  <a:srgbClr val="C00000"/>
                </a:solidFill>
              </a:rPr>
              <a:t>How</a:t>
            </a:r>
            <a:r>
              <a:rPr lang="es-ES" sz="3100" dirty="0" smtClean="0">
                <a:solidFill>
                  <a:srgbClr val="C00000"/>
                </a:solidFill>
              </a:rPr>
              <a:t> can </a:t>
            </a:r>
            <a:r>
              <a:rPr lang="es-ES" sz="3100" dirty="0" err="1" smtClean="0">
                <a:solidFill>
                  <a:srgbClr val="C00000"/>
                </a:solidFill>
              </a:rPr>
              <a:t>we</a:t>
            </a:r>
            <a:r>
              <a:rPr lang="es-ES" sz="3100" dirty="0" smtClean="0">
                <a:solidFill>
                  <a:srgbClr val="C00000"/>
                </a:solidFill>
              </a:rPr>
              <a:t> use </a:t>
            </a:r>
            <a:r>
              <a:rPr lang="es-ES" sz="3100" dirty="0" err="1" smtClean="0">
                <a:solidFill>
                  <a:srgbClr val="C00000"/>
                </a:solidFill>
              </a:rPr>
              <a:t>this</a:t>
            </a:r>
            <a:r>
              <a:rPr lang="es-ES" sz="3100" dirty="0" smtClean="0">
                <a:solidFill>
                  <a:srgbClr val="C00000"/>
                </a:solidFill>
              </a:rPr>
              <a:t> </a:t>
            </a:r>
            <a:r>
              <a:rPr lang="es-ES" sz="3100" dirty="0" err="1" smtClean="0">
                <a:solidFill>
                  <a:srgbClr val="C00000"/>
                </a:solidFill>
              </a:rPr>
              <a:t>verbs</a:t>
            </a:r>
            <a:r>
              <a:rPr lang="es-ES" sz="3100" dirty="0" smtClean="0">
                <a:solidFill>
                  <a:srgbClr val="C00000"/>
                </a:solidFill>
              </a:rPr>
              <a:t>?</a:t>
            </a:r>
            <a:endParaRPr lang="es-E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3528" y="2060848"/>
          <a:ext cx="3960440" cy="3888432"/>
        </p:xfrm>
        <a:graphic>
          <a:graphicData uri="http://schemas.openxmlformats.org/drawingml/2006/table">
            <a:tbl>
              <a:tblPr/>
              <a:tblGrid>
                <a:gridCol w="3960440"/>
              </a:tblGrid>
              <a:tr h="38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HABL</a:t>
                      </a:r>
                      <a:r>
                        <a:rPr lang="es-ES" sz="2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AR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latin typeface="Calibri"/>
                          <a:ea typeface="Calibri"/>
                          <a:cs typeface="Times New Roman"/>
                        </a:rPr>
                        <a:t>Yo </a:t>
                      </a: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HABL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Tú HABL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</a:t>
                      </a:r>
                      <a:endParaRPr lang="en-GB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Él / Ella / Usted  HABL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en-GB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Nosotros / Nosotras HABL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AMOS</a:t>
                      </a:r>
                      <a:endParaRPr lang="en-GB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Vosotros / Vosotras HABL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ÁIS</a:t>
                      </a:r>
                      <a:endParaRPr lang="en-GB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Ellos / Ellas HABL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AN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0" y="2060848"/>
          <a:ext cx="3816424" cy="3888432"/>
        </p:xfrm>
        <a:graphic>
          <a:graphicData uri="http://schemas.openxmlformats.org/drawingml/2006/table">
            <a:tbl>
              <a:tblPr/>
              <a:tblGrid>
                <a:gridCol w="3816424"/>
              </a:tblGrid>
              <a:tr h="38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COM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4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latin typeface="Calibri"/>
                          <a:ea typeface="Calibri"/>
                          <a:cs typeface="Times New Roman"/>
                        </a:rPr>
                        <a:t>Yo </a:t>
                      </a: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COM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Tú COM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ES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Él / Ella / Usted COM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Nosotros / Nosotras COM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EMOS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Vosotras / Vosotras COM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ÉIS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Calibri"/>
                          <a:ea typeface="Calibri"/>
                          <a:cs typeface="Times New Roman"/>
                        </a:rPr>
                        <a:t>Ellos / Ellas COM</a:t>
                      </a:r>
                      <a:r>
                        <a:rPr lang="es-ES" sz="24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EN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708920"/>
            <a:ext cx="8229600" cy="1756792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err="1" smtClean="0">
                <a:solidFill>
                  <a:srgbClr val="C00000"/>
                </a:solidFill>
              </a:rPr>
              <a:t>Ahora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trabajemos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completando</a:t>
            </a:r>
            <a:r>
              <a:rPr lang="en-GB" sz="3600" b="1" dirty="0" smtClean="0">
                <a:solidFill>
                  <a:srgbClr val="C00000"/>
                </a:solidFill>
              </a:rPr>
              <a:t> la </a:t>
            </a:r>
            <a:r>
              <a:rPr lang="en-GB" sz="3600" b="1" dirty="0" err="1" smtClean="0">
                <a:solidFill>
                  <a:srgbClr val="C00000"/>
                </a:solidFill>
              </a:rPr>
              <a:t>ficha</a:t>
            </a:r>
            <a:r>
              <a:rPr lang="en-GB" sz="3600" b="1" dirty="0">
                <a:solidFill>
                  <a:srgbClr val="C00000"/>
                </a:solidFill>
              </a:rPr>
              <a:t> </a:t>
            </a:r>
            <a:r>
              <a:rPr lang="en-GB" sz="3600" b="1" dirty="0" smtClean="0">
                <a:solidFill>
                  <a:srgbClr val="C00000"/>
                </a:solidFill>
              </a:rPr>
              <a:t>LOS VERBOS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2592288"/>
          </a:xfrm>
        </p:spPr>
        <p:txBody>
          <a:bodyPr/>
          <a:lstStyle/>
          <a:p>
            <a:r>
              <a:rPr lang="en-GB" b="1" dirty="0" err="1" smtClean="0">
                <a:solidFill>
                  <a:srgbClr val="C00000"/>
                </a:solidFill>
              </a:rPr>
              <a:t>Ahora</a:t>
            </a:r>
            <a:r>
              <a:rPr lang="en-GB" b="1" dirty="0" smtClean="0">
                <a:solidFill>
                  <a:srgbClr val="C00000"/>
                </a:solidFill>
              </a:rPr>
              <a:t>, </a:t>
            </a:r>
            <a:r>
              <a:rPr lang="en-GB" b="1" dirty="0" err="1" smtClean="0">
                <a:solidFill>
                  <a:srgbClr val="C00000"/>
                </a:solidFill>
              </a:rPr>
              <a:t>aprendamos</a:t>
            </a:r>
            <a:r>
              <a:rPr lang="en-GB" b="1" dirty="0" smtClean="0">
                <a:solidFill>
                  <a:srgbClr val="C00000"/>
                </a:solidFill>
              </a:rPr>
              <a:t> a </a:t>
            </a:r>
            <a:r>
              <a:rPr lang="en-GB" b="1" dirty="0" err="1" smtClean="0">
                <a:solidFill>
                  <a:srgbClr val="C00000"/>
                </a:solidFill>
              </a:rPr>
              <a:t>utilizar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todo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junto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haciendo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oraciones</a:t>
            </a:r>
            <a:r>
              <a:rPr lang="en-GB" b="1" dirty="0" smtClean="0">
                <a:solidFill>
                  <a:srgbClr val="C00000"/>
                </a:solidFill>
              </a:rPr>
              <a:t>...</a:t>
            </a:r>
            <a:br>
              <a:rPr lang="en-GB" b="1" dirty="0" smtClean="0">
                <a:solidFill>
                  <a:srgbClr val="C00000"/>
                </a:solidFill>
              </a:rPr>
            </a:b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600" dirty="0" smtClean="0"/>
              <a:t>¿Casa o </a:t>
            </a:r>
            <a:r>
              <a:rPr lang="en-GB" sz="6600" dirty="0" err="1" smtClean="0"/>
              <a:t>piso</a:t>
            </a:r>
            <a:r>
              <a:rPr lang="en-GB" sz="6600" dirty="0" smtClean="0"/>
              <a:t>?</a:t>
            </a:r>
            <a:endParaRPr lang="en-GB" dirty="0"/>
          </a:p>
        </p:txBody>
      </p:sp>
      <p:pic>
        <p:nvPicPr>
          <p:cNvPr id="4" name="Picture 2" descr="Image result for cas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3458670" cy="2448272"/>
          </a:xfrm>
          <a:prstGeom prst="rect">
            <a:avLst/>
          </a:prstGeom>
          <a:noFill/>
        </p:spPr>
      </p:pic>
      <p:pic>
        <p:nvPicPr>
          <p:cNvPr id="14338" name="Picture 2" descr="Image result for edificio de departamen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852936"/>
            <a:ext cx="4032448" cy="3456384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5148064" y="3284984"/>
            <a:ext cx="33123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547664" y="42210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CASA</a:t>
            </a:r>
            <a:endParaRPr lang="en-GB" sz="24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804248" y="2132856"/>
            <a:ext cx="792088" cy="15841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80112" y="1700808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PISO o DEPARTAMENTO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allAtOnce"/>
      <p:bldP spid="11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¿</a:t>
            </a:r>
            <a:r>
              <a:rPr lang="en-GB" b="1" dirty="0" err="1" smtClean="0">
                <a:solidFill>
                  <a:srgbClr val="C00000"/>
                </a:solidFill>
              </a:rPr>
              <a:t>Qué</a:t>
            </a:r>
            <a:r>
              <a:rPr lang="es-ES" b="1" dirty="0" smtClean="0">
                <a:solidFill>
                  <a:srgbClr val="C00000"/>
                </a:solidFill>
              </a:rPr>
              <a:t> hay en tu casa?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 smtClean="0"/>
              <a:t>En mi casa hay...</a:t>
            </a:r>
            <a:endParaRPr lang="en-GB" sz="4800" b="1" dirty="0"/>
          </a:p>
        </p:txBody>
      </p:sp>
      <p:sp>
        <p:nvSpPr>
          <p:cNvPr id="15363" name="AutoShape 3" descr="Image result for cuarto de ba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65" name="AutoShape 5" descr="Image result for cuarto de ba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67" name="AutoShape 7" descr="Image result for cuarto de ba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5371" name="Picture 11" descr="Image result for cuarto de ba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01008"/>
            <a:ext cx="4134297" cy="2895204"/>
          </a:xfrm>
          <a:prstGeom prst="rect">
            <a:avLst/>
          </a:prstGeom>
          <a:noFill/>
        </p:spPr>
      </p:pic>
      <p:sp>
        <p:nvSpPr>
          <p:cNvPr id="15373" name="AutoShape 13" descr="Image result for co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75" name="AutoShape 15" descr="Image result for co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77" name="AutoShape 17" descr="Image result for co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79" name="AutoShape 19" descr="Image result for co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81" name="AutoShape 21" descr="Image result for co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83" name="AutoShape 23" descr="Image result for co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5385" name="Picture 25" descr="Image result for coci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25" y="1988840"/>
            <a:ext cx="3910652" cy="2808312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23528" y="3140968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...un </a:t>
            </a:r>
            <a:r>
              <a:rPr lang="es-ES" sz="2400" dirty="0" smtClean="0"/>
              <a:t>cuart</a:t>
            </a:r>
            <a:r>
              <a:rPr lang="es-ES" sz="2400" dirty="0" smtClean="0">
                <a:solidFill>
                  <a:srgbClr val="C00000"/>
                </a:solidFill>
              </a:rPr>
              <a:t>o </a:t>
            </a:r>
            <a:r>
              <a:rPr lang="es-ES" sz="2400" dirty="0" smtClean="0"/>
              <a:t>de baño</a:t>
            </a:r>
            <a:endParaRPr lang="es-E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092280" y="472514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/>
              <a:t>...</a:t>
            </a:r>
            <a:r>
              <a:rPr lang="en-GB" sz="2400" dirty="0" err="1" smtClean="0"/>
              <a:t>un</a:t>
            </a:r>
            <a:r>
              <a:rPr lang="en-GB" sz="2400" dirty="0" err="1" smtClean="0">
                <a:solidFill>
                  <a:srgbClr val="C00000"/>
                </a:solidFill>
              </a:rPr>
              <a:t>a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 err="1" smtClean="0"/>
              <a:t>cocin</a:t>
            </a:r>
            <a:r>
              <a:rPr lang="en-GB" sz="2400" dirty="0" err="1" smtClean="0">
                <a:solidFill>
                  <a:srgbClr val="C00000"/>
                </a:solidFill>
              </a:rPr>
              <a:t>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/>
      <p:bldP spid="18" grpId="0" build="allAtOnce"/>
      <p:bldP spid="2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 result for ca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6408712" cy="480035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flipV="1">
            <a:off x="5868144" y="1052736"/>
            <a:ext cx="1656184" cy="165618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16016" y="3933056"/>
            <a:ext cx="2448272" cy="187220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899592" y="4509120"/>
            <a:ext cx="2016224" cy="100811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FUERA</a:t>
            </a: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15808" y="764704"/>
            <a:ext cx="147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</a:rPr>
              <a:t>ARRIBA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92280" y="5589240"/>
            <a:ext cx="11847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</a:rPr>
              <a:t>ABAJO</a:t>
            </a:r>
            <a:endParaRPr lang="en-GB" sz="2800" b="1" dirty="0">
              <a:solidFill>
                <a:srgbClr val="C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2476872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</a:rPr>
              <a:t>¿</a:t>
            </a:r>
            <a:r>
              <a:rPr lang="es-ES" b="1" dirty="0" smtClean="0">
                <a:solidFill>
                  <a:srgbClr val="C00000"/>
                </a:solidFill>
              </a:rPr>
              <a:t>QUÉ </a:t>
            </a:r>
            <a:r>
              <a:rPr lang="es-ES" b="1" dirty="0" smtClean="0">
                <a:solidFill>
                  <a:srgbClr val="C00000"/>
                </a:solidFill>
              </a:rPr>
              <a:t>HAY EN TU CASA?</a:t>
            </a:r>
          </a:p>
          <a:p>
            <a:pPr lvl="1" algn="ctr"/>
            <a:r>
              <a:rPr lang="es-ES" b="1" dirty="0" smtClean="0">
                <a:solidFill>
                  <a:srgbClr val="C00000"/>
                </a:solidFill>
              </a:rPr>
              <a:t>En mi casa hay un comedor	OR</a:t>
            </a:r>
          </a:p>
          <a:p>
            <a:pPr lvl="1" algn="ctr"/>
            <a:r>
              <a:rPr lang="es-ES" b="1" dirty="0" smtClean="0">
                <a:solidFill>
                  <a:srgbClr val="C00000"/>
                </a:solidFill>
              </a:rPr>
              <a:t>Abajo hay un comedor, arriba hay un cuarto de baño y fuera hay un garaje.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008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32859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¿</a:t>
            </a:r>
            <a:r>
              <a:rPr lang="es-ES" b="1" dirty="0" smtClean="0"/>
              <a:t>QUÉ </a:t>
            </a:r>
            <a:r>
              <a:rPr lang="es-ES" b="1" dirty="0"/>
              <a:t>HAY EN TU CASA?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792088"/>
          </a:xfrm>
        </p:spPr>
        <p:txBody>
          <a:bodyPr/>
          <a:lstStyle/>
          <a:p>
            <a:pPr>
              <a:buNone/>
            </a:pPr>
            <a:r>
              <a:rPr lang="es-ES" dirty="0"/>
              <a:t>a</a:t>
            </a:r>
            <a:r>
              <a:rPr lang="es-ES" dirty="0" smtClean="0"/>
              <a:t>. Arriba en mi casa hay un cuarto de baño </a:t>
            </a: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620089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b</a:t>
            </a:r>
            <a:r>
              <a:rPr lang="en-GB" sz="3200" dirty="0" smtClean="0"/>
              <a:t>. Abajo hay un </a:t>
            </a:r>
            <a:r>
              <a:rPr lang="en-GB" sz="3200" dirty="0" err="1" smtClean="0"/>
              <a:t>garaje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27687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c</a:t>
            </a:r>
            <a:r>
              <a:rPr lang="es-ES" sz="3200" dirty="0" smtClean="0"/>
              <a:t>. Fuera hay un jardín.</a:t>
            </a:r>
            <a:endParaRPr lang="es-E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292494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</a:t>
            </a:r>
            <a:r>
              <a:rPr lang="en-GB" sz="3200" dirty="0" smtClean="0"/>
              <a:t>. Hay </a:t>
            </a:r>
            <a:r>
              <a:rPr lang="en-GB" sz="3200" dirty="0" err="1" smtClean="0"/>
              <a:t>una</a:t>
            </a:r>
            <a:r>
              <a:rPr lang="en-GB" sz="3200" dirty="0" smtClean="0"/>
              <a:t> </a:t>
            </a:r>
            <a:r>
              <a:rPr lang="en-GB" sz="3200" dirty="0" err="1" smtClean="0"/>
              <a:t>cocina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645024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e. Hay un </a:t>
            </a:r>
            <a:r>
              <a:rPr lang="en-GB" sz="3200" dirty="0" err="1" smtClean="0"/>
              <a:t>comedor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436510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f. Arriba está el dormitorio de mi hermano.</a:t>
            </a:r>
            <a:endParaRPr lang="es-ES" sz="32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132474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4000" b="1" dirty="0" smtClean="0">
                <a:solidFill>
                  <a:srgbClr val="C00000"/>
                </a:solidFill>
              </a:rPr>
              <a:t>VEAMOS ALGUNAS ACCIONES O VERBOS</a:t>
            </a:r>
            <a:endParaRPr lang="en-GB" sz="40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Image result for com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36" name="AutoShape 4" descr="Image result for com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38" name="AutoShape 6" descr="Image result for com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8440" name="Picture 8" descr="Image result for com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2619375" cy="1743076"/>
          </a:xfrm>
          <a:prstGeom prst="rect">
            <a:avLst/>
          </a:prstGeom>
          <a:noFill/>
        </p:spPr>
      </p:pic>
      <p:pic>
        <p:nvPicPr>
          <p:cNvPr id="18442" name="Picture 10" descr="Image result for habl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48680"/>
            <a:ext cx="2466975" cy="1857376"/>
          </a:xfrm>
          <a:prstGeom prst="rect">
            <a:avLst/>
          </a:prstGeom>
          <a:noFill/>
        </p:spPr>
      </p:pic>
      <p:sp>
        <p:nvSpPr>
          <p:cNvPr id="18444" name="AutoShape 12" descr="Image result for v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46" name="AutoShape 14" descr="Image result for v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48" name="AutoShape 16" descr="Image result for v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50" name="AutoShape 18" descr="Image result for ver te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52" name="AutoShape 20" descr="Image result for ver te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8454" name="Picture 22" descr="Image result for ver te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365104"/>
            <a:ext cx="2664296" cy="1590675"/>
          </a:xfrm>
          <a:prstGeom prst="rect">
            <a:avLst/>
          </a:prstGeom>
          <a:noFill/>
        </p:spPr>
      </p:pic>
      <p:sp>
        <p:nvSpPr>
          <p:cNvPr id="18456" name="AutoShape 24" descr="Image result for escuch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58" name="AutoShape 26" descr="Image result for escuch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60" name="AutoShape 28" descr="Image result for escuch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62" name="AutoShape 30" descr="Image result for escuch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64" name="AutoShape 32" descr="Image result for escuch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8466" name="Picture 34" descr="Image result for escucha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501008"/>
            <a:ext cx="2619375" cy="1743076"/>
          </a:xfrm>
          <a:prstGeom prst="rect">
            <a:avLst/>
          </a:prstGeom>
          <a:noFill/>
        </p:spPr>
      </p:pic>
      <p:pic>
        <p:nvPicPr>
          <p:cNvPr id="18468" name="Picture 36" descr="Image result for le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1268760"/>
            <a:ext cx="2333625" cy="1952625"/>
          </a:xfrm>
          <a:prstGeom prst="rect">
            <a:avLst/>
          </a:prstGeom>
          <a:noFill/>
        </p:spPr>
      </p:pic>
      <p:pic>
        <p:nvPicPr>
          <p:cNvPr id="18470" name="Picture 38" descr="Image result for estudia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4149080"/>
            <a:ext cx="2619375" cy="1743076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899592" y="298766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COM</a:t>
            </a:r>
            <a:r>
              <a:rPr lang="en-GB" sz="2400" b="1" dirty="0" smtClean="0">
                <a:solidFill>
                  <a:srgbClr val="C00000"/>
                </a:solidFill>
              </a:rPr>
              <a:t>ER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51920" y="242088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HABL</a:t>
            </a:r>
            <a:r>
              <a:rPr lang="en-GB" sz="2400" b="1" dirty="0" smtClean="0">
                <a:solidFill>
                  <a:srgbClr val="C00000"/>
                </a:solidFill>
              </a:rPr>
              <a:t>AR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20272" y="321297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LE</a:t>
            </a:r>
            <a:r>
              <a:rPr lang="en-GB" sz="2400" b="1" dirty="0" smtClean="0">
                <a:solidFill>
                  <a:srgbClr val="C00000"/>
                </a:solidFill>
              </a:rPr>
              <a:t>ER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59632" y="594928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V</a:t>
            </a:r>
            <a:r>
              <a:rPr lang="en-GB" sz="2400" b="1" dirty="0" smtClean="0">
                <a:solidFill>
                  <a:srgbClr val="C00000"/>
                </a:solidFill>
              </a:rPr>
              <a:t>ER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51920" y="522920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ESCUCH</a:t>
            </a:r>
            <a:r>
              <a:rPr lang="en-GB" sz="2400" b="1" dirty="0" smtClean="0">
                <a:solidFill>
                  <a:srgbClr val="C00000"/>
                </a:solidFill>
              </a:rPr>
              <a:t>AR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60232" y="587727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ESTUDI</a:t>
            </a:r>
            <a:r>
              <a:rPr lang="en-GB" sz="2400" b="1" dirty="0" smtClean="0">
                <a:solidFill>
                  <a:srgbClr val="C00000"/>
                </a:solidFill>
              </a:rPr>
              <a:t>AR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G. R. Hatton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284</Words>
  <Application>Microsoft Office PowerPoint</Application>
  <PresentationFormat>On-screen Show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Office Theme</vt:lpstr>
      <vt:lpstr>   En casa</vt:lpstr>
      <vt:lpstr>¿Casa o piso?</vt:lpstr>
      <vt:lpstr>¿Qué hay en tu casa?</vt:lpstr>
      <vt:lpstr>PowerPoint Presentation</vt:lpstr>
      <vt:lpstr>PowerPoint Presentation</vt:lpstr>
      <vt:lpstr>PowerPoint Presentation</vt:lpstr>
      <vt:lpstr>¿QUÉ HAY EN TU CASA? </vt:lpstr>
      <vt:lpstr>PowerPoint Presentation</vt:lpstr>
      <vt:lpstr>PowerPoint Presentation</vt:lpstr>
      <vt:lpstr>¿Cómo conjugamos estos verbos? How can we use this verbs?</vt:lpstr>
      <vt:lpstr>PowerPoint Presentation</vt:lpstr>
      <vt:lpstr>Ahora, aprendamos a utilizar todo junto haciendo oraciones... 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casa</dc:title>
  <dc:creator>Admin</dc:creator>
  <cp:lastModifiedBy>Jesus</cp:lastModifiedBy>
  <cp:revision>44</cp:revision>
  <dcterms:created xsi:type="dcterms:W3CDTF">2016-03-20T21:25:53Z</dcterms:created>
  <dcterms:modified xsi:type="dcterms:W3CDTF">2016-04-04T18:49:31Z</dcterms:modified>
</cp:coreProperties>
</file>