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7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6" r:id="rId14"/>
    <p:sldId id="269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5"/>
    <p:restoredTop sz="94705"/>
  </p:normalViewPr>
  <p:slideViewPr>
    <p:cSldViewPr snapToGrid="0" snapToObjects="1">
      <p:cViewPr varScale="1">
        <p:scale>
          <a:sx n="141" d="100"/>
          <a:sy n="141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73B5D-7621-724F-933F-1FA8087C9AD4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489C-595C-724A-97AC-6B0C5A95ED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01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2489C-595C-724A-97AC-6B0C5A95ED59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92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9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536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8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6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794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9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05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30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7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10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170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0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1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32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BA84BC-23FD-864E-A43E-949C77EB26F2}" type="datetimeFigureOut">
              <a:rPr lang="es-ES_tradnl" smtClean="0"/>
              <a:t>21/11/20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9980FF-154E-2F44-83D2-10AFD3E885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579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B80CC-BE97-E245-B96F-D9C46754C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La mujer alta.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A7AA81-0836-224F-8993-44E6D8F1B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Pedro Antonio de Alarcón</a:t>
            </a:r>
          </a:p>
        </p:txBody>
      </p:sp>
    </p:spTree>
    <p:extLst>
      <p:ext uri="{BB962C8B-B14F-4D97-AF65-F5344CB8AC3E}">
        <p14:creationId xmlns:p14="http://schemas.microsoft.com/office/powerpoint/2010/main" val="40242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238CD-CC88-6547-BF0C-BEBB1B24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Une las palabras del texto con sus sinónimos.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CC09B-F919-174F-AEEB-9D57D018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911262" cy="3318936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Angosta</a:t>
            </a:r>
          </a:p>
          <a:p>
            <a:r>
              <a:rPr lang="es-ES_tradnl" dirty="0"/>
              <a:t>Prolongada</a:t>
            </a:r>
          </a:p>
          <a:p>
            <a:r>
              <a:rPr lang="es-ES_tradnl" dirty="0"/>
              <a:t>espectro</a:t>
            </a:r>
          </a:p>
          <a:p>
            <a:r>
              <a:rPr lang="es-ES_tradnl" dirty="0"/>
              <a:t>Aniquilar</a:t>
            </a:r>
          </a:p>
          <a:p>
            <a:r>
              <a:rPr lang="es-ES_tradnl" dirty="0"/>
              <a:t>Alumbrada</a:t>
            </a:r>
          </a:p>
          <a:p>
            <a:r>
              <a:rPr lang="es-ES_tradnl" dirty="0"/>
              <a:t>Flaqueza</a:t>
            </a:r>
          </a:p>
          <a:p>
            <a:r>
              <a:rPr lang="es-ES_tradnl" dirty="0"/>
              <a:t>Pavor</a:t>
            </a:r>
          </a:p>
          <a:p>
            <a:r>
              <a:rPr lang="es-ES_tradnl" dirty="0"/>
              <a:t>ensalmo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9761BD5-DE0B-1544-AD7B-5A0DA3790E7B}"/>
              </a:ext>
            </a:extLst>
          </p:cNvPr>
          <p:cNvSpPr txBox="1">
            <a:spLocks/>
          </p:cNvSpPr>
          <p:nvPr/>
        </p:nvSpPr>
        <p:spPr>
          <a:xfrm>
            <a:off x="6996831" y="2646702"/>
            <a:ext cx="259605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Larga</a:t>
            </a:r>
          </a:p>
          <a:p>
            <a:r>
              <a:rPr lang="es-ES_tradnl" dirty="0"/>
              <a:t>Iluminada</a:t>
            </a:r>
          </a:p>
          <a:p>
            <a:r>
              <a:rPr lang="es-ES_tradnl" dirty="0"/>
              <a:t>Estrecha</a:t>
            </a:r>
          </a:p>
          <a:p>
            <a:r>
              <a:rPr lang="es-ES_tradnl" dirty="0"/>
              <a:t>Conjuro, hechizo</a:t>
            </a:r>
          </a:p>
          <a:p>
            <a:r>
              <a:rPr lang="es-ES_tradnl" dirty="0"/>
              <a:t>Miedo</a:t>
            </a:r>
          </a:p>
          <a:p>
            <a:r>
              <a:rPr lang="es-ES_tradnl" dirty="0"/>
              <a:t>Matar</a:t>
            </a:r>
          </a:p>
          <a:p>
            <a:r>
              <a:rPr lang="es-ES_tradnl" dirty="0"/>
              <a:t>fantasma</a:t>
            </a:r>
          </a:p>
          <a:p>
            <a:r>
              <a:rPr lang="es-ES_tradnl" dirty="0"/>
              <a:t>debilidad</a:t>
            </a:r>
          </a:p>
        </p:txBody>
      </p:sp>
    </p:spTree>
    <p:extLst>
      <p:ext uri="{BB962C8B-B14F-4D97-AF65-F5344CB8AC3E}">
        <p14:creationId xmlns:p14="http://schemas.microsoft.com/office/powerpoint/2010/main" val="5966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FA05B-2E75-A549-B9C6-FEABC1B5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Une las palabras del texto con sus antónimos.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5A6F6-2AAB-0F45-A701-67FC3F54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33" y="2773063"/>
            <a:ext cx="3126970" cy="3318936"/>
          </a:xfrm>
        </p:spPr>
        <p:txBody>
          <a:bodyPr/>
          <a:lstStyle/>
          <a:p>
            <a:r>
              <a:rPr lang="es-ES_tradnl" dirty="0"/>
              <a:t>Pánico</a:t>
            </a:r>
          </a:p>
          <a:p>
            <a:r>
              <a:rPr lang="es-ES_tradnl" dirty="0"/>
              <a:t>Alcanzar</a:t>
            </a:r>
          </a:p>
          <a:p>
            <a:r>
              <a:rPr lang="es-ES_tradnl" dirty="0"/>
              <a:t>Marchar</a:t>
            </a:r>
          </a:p>
          <a:p>
            <a:r>
              <a:rPr lang="es-ES_tradnl" dirty="0"/>
              <a:t>Abochornar</a:t>
            </a:r>
          </a:p>
          <a:p>
            <a:r>
              <a:rPr lang="es-ES_tradnl" dirty="0"/>
              <a:t>desventura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187F550-35A4-694D-8935-C9AAF27ED669}"/>
              </a:ext>
            </a:extLst>
          </p:cNvPr>
          <p:cNvSpPr txBox="1">
            <a:spLocks/>
          </p:cNvSpPr>
          <p:nvPr/>
        </p:nvSpPr>
        <p:spPr>
          <a:xfrm>
            <a:off x="6784571" y="2773063"/>
            <a:ext cx="312697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Ventura, fortuna</a:t>
            </a:r>
          </a:p>
          <a:p>
            <a:r>
              <a:rPr lang="es-ES_tradnl" dirty="0"/>
              <a:t>Elogiar</a:t>
            </a:r>
          </a:p>
          <a:p>
            <a:r>
              <a:rPr lang="es-ES_tradnl" dirty="0"/>
              <a:t>Miedo</a:t>
            </a:r>
          </a:p>
          <a:p>
            <a:r>
              <a:rPr lang="es-ES_tradnl" dirty="0"/>
              <a:t>Quedarse</a:t>
            </a:r>
          </a:p>
          <a:p>
            <a:r>
              <a:rPr lang="es-ES_tradnl" dirty="0"/>
              <a:t>Perder o desistir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C2C210-38A8-1B41-BF46-B3BD210F1731}"/>
              </a:ext>
            </a:extLst>
          </p:cNvPr>
          <p:cNvSpPr txBox="1"/>
          <p:nvPr/>
        </p:nvSpPr>
        <p:spPr>
          <a:xfrm>
            <a:off x="3141518" y="2773063"/>
            <a:ext cx="224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Tranquilidad, paciencia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72D6D2-AD03-7244-87F5-C6D3AE663E06}"/>
              </a:ext>
            </a:extLst>
          </p:cNvPr>
          <p:cNvSpPr txBox="1"/>
          <p:nvPr/>
        </p:nvSpPr>
        <p:spPr>
          <a:xfrm>
            <a:off x="2012112" y="5609063"/>
            <a:ext cx="799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Antonio fue abochornado por sus compañeros/ Sus compañeros le dijeron cosas malas</a:t>
            </a:r>
          </a:p>
        </p:txBody>
      </p:sp>
    </p:spTree>
    <p:extLst>
      <p:ext uri="{BB962C8B-B14F-4D97-AF65-F5344CB8AC3E}">
        <p14:creationId xmlns:p14="http://schemas.microsoft.com/office/powerpoint/2010/main" val="345759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1BBCE-58C5-2C44-AB23-73D77413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Une más sinónimos: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B9DE4-4CDE-B54B-8A00-0EB8C943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2678083" cy="3318936"/>
          </a:xfrm>
        </p:spPr>
        <p:txBody>
          <a:bodyPr/>
          <a:lstStyle/>
          <a:p>
            <a:r>
              <a:rPr lang="es-ES_tradnl" dirty="0"/>
              <a:t>Delirio</a:t>
            </a:r>
          </a:p>
          <a:p>
            <a:r>
              <a:rPr lang="es-ES_tradnl" dirty="0"/>
              <a:t>Sobrenatural</a:t>
            </a:r>
          </a:p>
          <a:p>
            <a:r>
              <a:rPr lang="es-ES_tradnl" dirty="0"/>
              <a:t>Lucidez</a:t>
            </a:r>
          </a:p>
          <a:p>
            <a:r>
              <a:rPr lang="es-ES_tradnl" dirty="0"/>
              <a:t>Reflexiones</a:t>
            </a:r>
          </a:p>
          <a:p>
            <a:r>
              <a:rPr lang="es-ES_tradnl" dirty="0"/>
              <a:t>Dicha/ventura</a:t>
            </a:r>
          </a:p>
          <a:p>
            <a:r>
              <a:rPr lang="es-ES_tradnl" dirty="0"/>
              <a:t>pleito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27F0AE1-2521-1E41-9552-C942C58795DC}"/>
              </a:ext>
            </a:extLst>
          </p:cNvPr>
          <p:cNvSpPr txBox="1">
            <a:spLocks/>
          </p:cNvSpPr>
          <p:nvPr/>
        </p:nvSpPr>
        <p:spPr>
          <a:xfrm>
            <a:off x="5820295" y="2556932"/>
            <a:ext cx="267808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juicio</a:t>
            </a:r>
          </a:p>
          <a:p>
            <a:r>
              <a:rPr lang="es-ES_tradnl" dirty="0"/>
              <a:t>desgracia</a:t>
            </a:r>
          </a:p>
          <a:p>
            <a:r>
              <a:rPr lang="es-ES_tradnl" dirty="0"/>
              <a:t>Pensamientos</a:t>
            </a:r>
          </a:p>
          <a:p>
            <a:r>
              <a:rPr lang="es-ES_tradnl" dirty="0"/>
              <a:t>fantástico</a:t>
            </a:r>
          </a:p>
          <a:p>
            <a:r>
              <a:rPr lang="es-ES_tradnl" dirty="0"/>
              <a:t>locura</a:t>
            </a:r>
          </a:p>
          <a:p>
            <a:r>
              <a:rPr lang="es-ES_tradnl" dirty="0"/>
              <a:t>cordura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27CD9C-9A4D-6644-8091-C70A87500084}"/>
              </a:ext>
            </a:extLst>
          </p:cNvPr>
          <p:cNvSpPr txBox="1"/>
          <p:nvPr/>
        </p:nvSpPr>
        <p:spPr>
          <a:xfrm>
            <a:off x="7649738" y="31098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Un gazapo</a:t>
            </a:r>
          </a:p>
        </p:txBody>
      </p:sp>
    </p:spTree>
    <p:extLst>
      <p:ext uri="{BB962C8B-B14F-4D97-AF65-F5344CB8AC3E}">
        <p14:creationId xmlns:p14="http://schemas.microsoft.com/office/powerpoint/2010/main" val="336226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67289-27CD-A845-B8F7-298DC3A6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_tradnl" sz="3600" dirty="0"/>
              <a:t>¿A qué se refieren estas expresiones del texto? Pensad y debatid cual puede ser la correcta y marcadla.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9E9B6A9-7573-DE46-BD96-0D8E8541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4335964" cy="1602473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/>
              <a:t>1. “volver la cabeza” se refiere a:</a:t>
            </a:r>
          </a:p>
          <a:p>
            <a:pPr marL="457200" indent="-457200">
              <a:buAutoNum type="alphaLcPeriod"/>
            </a:pPr>
            <a:r>
              <a:rPr lang="es-ES_tradnl" dirty="0"/>
              <a:t>Tener frío.</a:t>
            </a:r>
          </a:p>
          <a:p>
            <a:pPr marL="457200" indent="-457200">
              <a:buAutoNum type="alphaLcPeriod"/>
            </a:pPr>
            <a:r>
              <a:rPr lang="es-ES_tradnl" dirty="0"/>
              <a:t>Morir de miedo</a:t>
            </a:r>
          </a:p>
          <a:p>
            <a:pPr marL="457200" indent="-457200">
              <a:buAutoNum type="alphaLcPeriod"/>
            </a:pPr>
            <a:r>
              <a:rPr lang="es-ES_tradnl" dirty="0"/>
              <a:t>Girar atrás para ver.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31C2768-B216-9745-ADA2-70A20724E81E}"/>
              </a:ext>
            </a:extLst>
          </p:cNvPr>
          <p:cNvSpPr txBox="1">
            <a:spLocks/>
          </p:cNvSpPr>
          <p:nvPr/>
        </p:nvSpPr>
        <p:spPr>
          <a:xfrm>
            <a:off x="6435439" y="2556932"/>
            <a:ext cx="4335964" cy="1602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2. “Con la rapidez del rayo” se refiere a: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Algo que se ha hecho muy rápido.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Algo que no se ve.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Algo transparente.</a:t>
            </a:r>
          </a:p>
          <a:p>
            <a:pPr marL="0" indent="0">
              <a:buFont typeface="Arial"/>
              <a:buNone/>
            </a:pPr>
            <a:endParaRPr lang="es-ES_tradn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8B4A438-B032-2341-869B-FFF4A66CF042}"/>
              </a:ext>
            </a:extLst>
          </p:cNvPr>
          <p:cNvSpPr txBox="1">
            <a:spLocks/>
          </p:cNvSpPr>
          <p:nvPr/>
        </p:nvSpPr>
        <p:spPr>
          <a:xfrm>
            <a:off x="1295402" y="4430338"/>
            <a:ext cx="4335964" cy="1602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3. “tener fundamento” se refiere a: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Tener lógica o razón de ser.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Tener vida.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Tener hambre.</a:t>
            </a:r>
          </a:p>
          <a:p>
            <a:pPr marL="0" indent="0">
              <a:buFont typeface="Arial"/>
              <a:buNone/>
            </a:pPr>
            <a:endParaRPr lang="es-ES_tradn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3F687B4-8E4E-3945-B4E1-DEFF52982DDA}"/>
              </a:ext>
            </a:extLst>
          </p:cNvPr>
          <p:cNvSpPr txBox="1">
            <a:spLocks/>
          </p:cNvSpPr>
          <p:nvPr/>
        </p:nvSpPr>
        <p:spPr>
          <a:xfrm>
            <a:off x="6435439" y="4430337"/>
            <a:ext cx="4335964" cy="1602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4. “preservarse del frío” se refiere a: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Mantenerse fresco.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Evitar tener frío de alguna manera.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dirty="0"/>
              <a:t>Conservar el frío.</a:t>
            </a:r>
          </a:p>
          <a:p>
            <a:pPr marL="0" indent="0">
              <a:buFont typeface="Arial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616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01DDE-B8B4-1846-8B9A-34A96746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dirty="0"/>
              <a:t>Identifica </a:t>
            </a:r>
            <a:r>
              <a:rPr lang="es-ES_tradnl" b="1" dirty="0"/>
              <a:t>el insulto </a:t>
            </a:r>
            <a:r>
              <a:rPr lang="es-ES_tradnl" dirty="0"/>
              <a:t>entre las palabras siguientes: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5AF6F8-8237-EB43-9A32-9A3D7B271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Reverbero</a:t>
            </a:r>
          </a:p>
          <a:p>
            <a:r>
              <a:rPr lang="es-ES_tradnl" dirty="0"/>
              <a:t>Bribona</a:t>
            </a:r>
          </a:p>
          <a:p>
            <a:r>
              <a:rPr lang="es-ES_tradnl" dirty="0"/>
              <a:t>cariñoso</a:t>
            </a:r>
          </a:p>
          <a:p>
            <a:r>
              <a:rPr lang="es-ES_tradnl" dirty="0"/>
              <a:t>Ocioso</a:t>
            </a:r>
          </a:p>
          <a:p>
            <a:r>
              <a:rPr lang="es-ES_tradnl" dirty="0"/>
              <a:t>Infortunado</a:t>
            </a:r>
          </a:p>
          <a:p>
            <a:r>
              <a:rPr lang="es-ES_tradnl" dirty="0"/>
              <a:t>heredero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9EE840-B78F-B041-B8D8-C1CB62AB3B27}"/>
              </a:ext>
            </a:extLst>
          </p:cNvPr>
          <p:cNvSpPr txBox="1"/>
          <p:nvPr/>
        </p:nvSpPr>
        <p:spPr>
          <a:xfrm>
            <a:off x="4155540" y="4698749"/>
            <a:ext cx="123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desgraciado</a:t>
            </a:r>
          </a:p>
        </p:txBody>
      </p:sp>
    </p:spTree>
    <p:extLst>
      <p:ext uri="{BB962C8B-B14F-4D97-AF65-F5344CB8AC3E}">
        <p14:creationId xmlns:p14="http://schemas.microsoft.com/office/powerpoint/2010/main" val="286424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EF701-DE9D-4C49-8A0D-B17401FE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_tradnl" sz="3600" dirty="0"/>
              <a:t>Demuestra que conoces el significado de estas palabras observando su ubicación en el texto y con ayuda de estos ejemplos en contexto.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A67277-9788-5F48-A337-F78C3B71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642" y="3159098"/>
            <a:ext cx="7532715" cy="3318936"/>
          </a:xfrm>
        </p:spPr>
        <p:txBody>
          <a:bodyPr/>
          <a:lstStyle/>
          <a:p>
            <a:r>
              <a:rPr lang="es-ES_tradnl" dirty="0"/>
              <a:t>La </a:t>
            </a:r>
            <a:r>
              <a:rPr lang="es-ES_tradnl" b="1" dirty="0">
                <a:solidFill>
                  <a:srgbClr val="7030A0"/>
                </a:solidFill>
              </a:rPr>
              <a:t>cobardía</a:t>
            </a:r>
            <a:r>
              <a:rPr lang="es-ES_tradnl" dirty="0"/>
              <a:t> le impedía enfrentarse a la realidad.</a:t>
            </a:r>
          </a:p>
          <a:p>
            <a:r>
              <a:rPr lang="es-ES_tradnl" dirty="0"/>
              <a:t>Era tan </a:t>
            </a:r>
            <a:r>
              <a:rPr lang="es-ES_tradnl" b="1" dirty="0">
                <a:solidFill>
                  <a:srgbClr val="7030A0"/>
                </a:solidFill>
              </a:rPr>
              <a:t>burlón</a:t>
            </a:r>
            <a:r>
              <a:rPr lang="es-ES_tradnl" dirty="0"/>
              <a:t> con sus compañeros que nadie quería ser su amigo. Malintencionado</a:t>
            </a:r>
          </a:p>
          <a:p>
            <a:r>
              <a:rPr lang="es-ES_tradnl" dirty="0"/>
              <a:t>Alguna vez nos han amenazado con que venía “el </a:t>
            </a:r>
            <a:r>
              <a:rPr lang="es-ES_tradnl" b="1" dirty="0">
                <a:solidFill>
                  <a:srgbClr val="7030A0"/>
                </a:solidFill>
              </a:rPr>
              <a:t>coco</a:t>
            </a:r>
            <a:r>
              <a:rPr lang="es-ES_tradnl" dirty="0"/>
              <a:t>” a comernos o a llevarnos si éramos malos.</a:t>
            </a:r>
          </a:p>
          <a:p>
            <a:r>
              <a:rPr lang="es-ES_tradnl" dirty="0"/>
              <a:t>Se había ido el sol y empezaba a </a:t>
            </a:r>
            <a:r>
              <a:rPr lang="es-ES_tradnl" b="1" dirty="0">
                <a:solidFill>
                  <a:srgbClr val="7030A0"/>
                </a:solidFill>
              </a:rPr>
              <a:t>oscurecer</a:t>
            </a:r>
            <a:r>
              <a:rPr lang="es-ES_tradnl" dirty="0"/>
              <a:t>. </a:t>
            </a:r>
            <a:r>
              <a:rPr lang="es-ES_tradnl"/>
              <a:t>Llegó la noche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1F0E8D-53EA-4043-ABEE-99BF21E4EFE3}"/>
              </a:ext>
            </a:extLst>
          </p:cNvPr>
          <p:cNvSpPr txBox="1"/>
          <p:nvPr/>
        </p:nvSpPr>
        <p:spPr>
          <a:xfrm>
            <a:off x="9017251" y="3250194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Contrario a valentía</a:t>
            </a:r>
          </a:p>
        </p:txBody>
      </p:sp>
    </p:spTree>
    <p:extLst>
      <p:ext uri="{BB962C8B-B14F-4D97-AF65-F5344CB8AC3E}">
        <p14:creationId xmlns:p14="http://schemas.microsoft.com/office/powerpoint/2010/main" val="106393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A19BA-DFBC-BB4A-A69B-1904183A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Une los sinónimos.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8EE06-96C7-B040-AFA1-B9D28EE9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400167" cy="3318936"/>
          </a:xfrm>
        </p:spPr>
        <p:txBody>
          <a:bodyPr>
            <a:normAutofit/>
          </a:bodyPr>
          <a:lstStyle/>
          <a:p>
            <a:r>
              <a:rPr lang="es-ES_tradnl" dirty="0"/>
              <a:t>Distinguido</a:t>
            </a:r>
          </a:p>
          <a:p>
            <a:r>
              <a:rPr lang="es-ES_tradnl" dirty="0"/>
              <a:t>Cumbre</a:t>
            </a:r>
          </a:p>
          <a:p>
            <a:r>
              <a:rPr lang="es-ES_tradnl" dirty="0"/>
              <a:t>Ameno</a:t>
            </a:r>
          </a:p>
          <a:p>
            <a:r>
              <a:rPr lang="es-ES_tradnl" dirty="0"/>
              <a:t>Paraje</a:t>
            </a:r>
          </a:p>
          <a:p>
            <a:r>
              <a:rPr lang="es-ES_tradnl" dirty="0"/>
              <a:t>Manantial</a:t>
            </a:r>
          </a:p>
          <a:p>
            <a:r>
              <a:rPr lang="es-ES_tradnl" dirty="0"/>
              <a:t>Globo terráqueo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603A4D-E994-7846-936E-22D2EABDFC2C}"/>
              </a:ext>
            </a:extLst>
          </p:cNvPr>
          <p:cNvSpPr txBox="1"/>
          <p:nvPr/>
        </p:nvSpPr>
        <p:spPr>
          <a:xfrm>
            <a:off x="6759145" y="2841137"/>
            <a:ext cx="2977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400" dirty="0"/>
              <a:t>La Tierra</a:t>
            </a:r>
          </a:p>
          <a:p>
            <a:pPr marL="342900" indent="-342900">
              <a:buAutoNum type="arabicPeriod"/>
            </a:pPr>
            <a:r>
              <a:rPr lang="es-ES_tradnl" sz="2400" dirty="0"/>
              <a:t>Fuente</a:t>
            </a:r>
          </a:p>
          <a:p>
            <a:pPr marL="342900" indent="-342900">
              <a:buAutoNum type="arabicPeriod"/>
            </a:pPr>
            <a:r>
              <a:rPr lang="es-ES_tradnl" sz="2400" dirty="0"/>
              <a:t>Divertido</a:t>
            </a:r>
          </a:p>
          <a:p>
            <a:pPr marL="342900" indent="-342900">
              <a:buAutoNum type="arabicPeriod"/>
            </a:pPr>
            <a:r>
              <a:rPr lang="es-ES_tradnl" sz="2400" dirty="0"/>
              <a:t>Cima</a:t>
            </a:r>
          </a:p>
          <a:p>
            <a:pPr marL="342900" indent="-342900">
              <a:buAutoNum type="arabicPeriod"/>
            </a:pPr>
            <a:r>
              <a:rPr lang="es-ES_tradnl" sz="2400" dirty="0"/>
              <a:t>Paisaje</a:t>
            </a:r>
          </a:p>
          <a:p>
            <a:pPr marL="342900" indent="-342900">
              <a:buAutoNum type="arabicPeriod"/>
            </a:pPr>
            <a:r>
              <a:rPr lang="es-ES_tradnl" sz="2400" dirty="0"/>
              <a:t>Elegante</a:t>
            </a:r>
          </a:p>
        </p:txBody>
      </p:sp>
    </p:spTree>
    <p:extLst>
      <p:ext uri="{BB962C8B-B14F-4D97-AF65-F5344CB8AC3E}">
        <p14:creationId xmlns:p14="http://schemas.microsoft.com/office/powerpoint/2010/main" val="1841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6782C-7454-1944-A68B-DAC54884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Une las palabras que sean equivalentes en significado o puedan ser sinónimos.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834486-55A1-F548-8F67-8C6F4B14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140675" cy="3318936"/>
          </a:xfrm>
        </p:spPr>
        <p:txBody>
          <a:bodyPr/>
          <a:lstStyle/>
          <a:p>
            <a:r>
              <a:rPr lang="es-ES_tradnl" dirty="0"/>
              <a:t>Temer</a:t>
            </a:r>
          </a:p>
          <a:p>
            <a:r>
              <a:rPr lang="es-ES_tradnl" dirty="0"/>
              <a:t>Inmóvil</a:t>
            </a:r>
          </a:p>
          <a:p>
            <a:r>
              <a:rPr lang="es-ES_tradnl" dirty="0"/>
              <a:t>enormidad</a:t>
            </a:r>
          </a:p>
          <a:p>
            <a:r>
              <a:rPr lang="es-ES_tradnl" dirty="0"/>
              <a:t>Disgusto</a:t>
            </a:r>
          </a:p>
          <a:p>
            <a:r>
              <a:rPr lang="es-ES_tradnl" dirty="0"/>
              <a:t>Rígida</a:t>
            </a:r>
          </a:p>
          <a:p>
            <a:r>
              <a:rPr lang="es-ES_tradnl" dirty="0"/>
              <a:t>Asombro</a:t>
            </a:r>
          </a:p>
          <a:p>
            <a:endParaRPr lang="es-ES_tradn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089E025-FADB-874F-851A-5E83356E1FD7}"/>
              </a:ext>
            </a:extLst>
          </p:cNvPr>
          <p:cNvSpPr txBox="1">
            <a:spLocks/>
          </p:cNvSpPr>
          <p:nvPr/>
        </p:nvSpPr>
        <p:spPr>
          <a:xfrm>
            <a:off x="6096000" y="2556932"/>
            <a:ext cx="314067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Firme</a:t>
            </a:r>
          </a:p>
          <a:p>
            <a:r>
              <a:rPr lang="es-ES_tradnl" dirty="0"/>
              <a:t>Sorpresa</a:t>
            </a:r>
          </a:p>
          <a:p>
            <a:r>
              <a:rPr lang="es-ES_tradnl" dirty="0"/>
              <a:t>Sin moverse</a:t>
            </a:r>
          </a:p>
          <a:p>
            <a:r>
              <a:rPr lang="es-ES_tradnl" dirty="0"/>
              <a:t>Gran tamaño</a:t>
            </a:r>
          </a:p>
          <a:p>
            <a:r>
              <a:rPr lang="es-ES_tradnl" dirty="0"/>
              <a:t>Tener miedo</a:t>
            </a:r>
          </a:p>
          <a:p>
            <a:r>
              <a:rPr lang="es-ES_tradnl" dirty="0"/>
              <a:t>Desgracia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399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5216E-39FE-364D-A708-94575A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63" y="75040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Explica las expresiones. Para ello debes buscar y contrastar la información con tu grupo.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D852FC-F68F-CD45-B3B7-1B5372D9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61" y="2054274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/>
              <a:t>1. Pagar a escote. Ejemplo: Cuando vamos a un restaurante y cada uno paga una parte y se da todo junto. (pagar a pachas-pagar entre varios-pagar la mitad) Hacer un bote.</a:t>
            </a:r>
          </a:p>
          <a:p>
            <a:r>
              <a:rPr lang="es-ES_tradnl" dirty="0"/>
              <a:t>2. Cerrar a palos/dar palos. (dar golpes) Ejemplo: los niños se dan palos; hago mis deberes de ruso para que mi profe no me dé palos.</a:t>
            </a:r>
          </a:p>
          <a:p>
            <a:r>
              <a:rPr lang="es-ES_tradnl" dirty="0"/>
              <a:t>3. Batirse en duelo. (luchar para matar al otro) Ejemplo: </a:t>
            </a:r>
            <a:r>
              <a:rPr lang="es-ES_tradnl" dirty="0" err="1"/>
              <a:t>Pushkin</a:t>
            </a:r>
            <a:r>
              <a:rPr lang="es-ES_tradnl" dirty="0"/>
              <a:t> y Dantés se batieron en duelo.</a:t>
            </a:r>
          </a:p>
          <a:p>
            <a:r>
              <a:rPr lang="es-ES_tradnl" dirty="0"/>
              <a:t>4. Ponérsele (a alguien) la piel de gallina (helarse, tener escalofríos, sentir emoción-sorpresa, miedo, felicidad) Ejemplo: Esa música me pone la piel de gallina; Esa película de miedo me pone la piel de gallina.</a:t>
            </a:r>
          </a:p>
          <a:p>
            <a:r>
              <a:rPr lang="es-ES_tradnl" dirty="0"/>
              <a:t>5. Apretar el paso (tener prisa/ir con prisa). Ejemplo: Por la mañana tenía miedo de llegar tarde y por eso apreté el paso.</a:t>
            </a:r>
          </a:p>
          <a:p>
            <a:r>
              <a:rPr lang="es-ES_tradnl" dirty="0"/>
              <a:t>6. Ofrecer auxilio (sinónimo de: prestar ayuda). Ejemplo: Rusia ofrece ayuda con la vacuna del Coronavirus a más de 50 países.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809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B1DF2-9804-5649-99AE-99F070E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dirty="0"/>
              <a:t>En el texto: ¿a qué se refiere el autor con estas palabras?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F2E93-FCB3-5844-A39C-83724BA9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Sobrenatural: Que no puede ser natural, que es fantástico.</a:t>
            </a:r>
          </a:p>
          <a:p>
            <a:r>
              <a:rPr lang="es-ES_tradnl" dirty="0"/>
              <a:t>Oscurantista: Una persona que habla de fantasmas, cosas sobrenaturales o que no se pueden explicar.</a:t>
            </a:r>
          </a:p>
          <a:p>
            <a:r>
              <a:rPr lang="es-ES_tradnl" dirty="0"/>
              <a:t>Coleópteros: los insectos que vuelan</a:t>
            </a:r>
          </a:p>
          <a:p>
            <a:r>
              <a:rPr lang="es-ES_tradnl" dirty="0"/>
              <a:t>Víveres: La comida que necesitamos para sobrevivir algo.</a:t>
            </a:r>
          </a:p>
          <a:p>
            <a:r>
              <a:rPr lang="es-ES_tradnl" dirty="0"/>
              <a:t>Fiambres: como el jamón o </a:t>
            </a:r>
            <a:r>
              <a:rPr lang="es-ES_tradnl"/>
              <a:t>el chorizo.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649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4E644-0995-E04C-895F-D4DAAC85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Une los sinónimos de estas expresiones del texto: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B369C-96BC-1944-B525-0FC2B053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36" y="2467722"/>
            <a:ext cx="3343506" cy="3318936"/>
          </a:xfrm>
        </p:spPr>
        <p:txBody>
          <a:bodyPr>
            <a:normAutofit fontScale="70000" lnSpcReduction="20000"/>
          </a:bodyPr>
          <a:lstStyle/>
          <a:p>
            <a:r>
              <a:rPr lang="es-ES_tradnl" b="1" dirty="0"/>
              <a:t>Estío</a:t>
            </a:r>
          </a:p>
          <a:p>
            <a:r>
              <a:rPr lang="es-ES_tradnl" b="1" dirty="0" err="1"/>
              <a:t>Contristadísimo</a:t>
            </a:r>
            <a:endParaRPr lang="es-ES_tradnl" b="1" dirty="0"/>
          </a:p>
          <a:p>
            <a:r>
              <a:rPr lang="es-ES_tradnl" b="1" dirty="0"/>
              <a:t>Controversia</a:t>
            </a:r>
          </a:p>
          <a:p>
            <a:r>
              <a:rPr lang="es-ES_tradnl" b="1" dirty="0"/>
              <a:t>Inclinarse a creer</a:t>
            </a:r>
          </a:p>
          <a:p>
            <a:r>
              <a:rPr lang="es-ES_tradnl" b="1" dirty="0"/>
              <a:t>Como quiera que fuese</a:t>
            </a:r>
          </a:p>
          <a:p>
            <a:r>
              <a:rPr lang="es-ES_tradnl" b="1" dirty="0"/>
              <a:t>Gozar</a:t>
            </a:r>
          </a:p>
          <a:p>
            <a:r>
              <a:rPr lang="es-ES_tradnl" b="1" dirty="0"/>
              <a:t>Tachar a alguien de algo</a:t>
            </a:r>
          </a:p>
          <a:p>
            <a:r>
              <a:rPr lang="es-ES_tradnl" b="1" dirty="0"/>
              <a:t>En seguida</a:t>
            </a:r>
          </a:p>
          <a:p>
            <a:r>
              <a:rPr lang="es-ES_tradnl" b="1" dirty="0"/>
              <a:t>Llamar a alguien al orden</a:t>
            </a:r>
          </a:p>
          <a:p>
            <a:pPr marL="0" indent="0">
              <a:buNone/>
            </a:pPr>
            <a:endParaRPr lang="es-ES_tradnl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38B369C-96BC-1944-B525-0FC2B053E6BF}"/>
              </a:ext>
            </a:extLst>
          </p:cNvPr>
          <p:cNvSpPr>
            <a:spLocks noGrp="1"/>
          </p:cNvSpPr>
          <p:nvPr/>
        </p:nvSpPr>
        <p:spPr>
          <a:xfrm>
            <a:off x="6498374" y="2572419"/>
            <a:ext cx="453018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/>
              <a:t>De cualquier manera</a:t>
            </a:r>
          </a:p>
          <a:p>
            <a:r>
              <a:rPr lang="es-ES_tradnl" b="1" dirty="0"/>
              <a:t>Rápidamente</a:t>
            </a:r>
          </a:p>
          <a:p>
            <a:r>
              <a:rPr lang="es-ES_tradnl" b="1" dirty="0"/>
              <a:t>Polémica</a:t>
            </a:r>
          </a:p>
          <a:p>
            <a:r>
              <a:rPr lang="es-ES_tradnl" b="1" dirty="0"/>
              <a:t>Llamar la atención a alguien</a:t>
            </a:r>
          </a:p>
          <a:p>
            <a:r>
              <a:rPr lang="es-ES_tradnl" b="1" dirty="0"/>
              <a:t>Llamar a alguien algo</a:t>
            </a:r>
          </a:p>
          <a:p>
            <a:r>
              <a:rPr lang="es-ES_tradnl" b="1" dirty="0"/>
              <a:t>Verano</a:t>
            </a:r>
          </a:p>
          <a:p>
            <a:r>
              <a:rPr lang="es-ES_tradnl" b="1" dirty="0"/>
              <a:t>Tristísimo</a:t>
            </a:r>
          </a:p>
          <a:p>
            <a:r>
              <a:rPr lang="es-ES_tradnl" b="1" dirty="0"/>
              <a:t>Disfrutar</a:t>
            </a:r>
          </a:p>
          <a:p>
            <a:r>
              <a:rPr lang="es-ES_tradnl" b="1" dirty="0"/>
              <a:t>Parecer</a:t>
            </a:r>
          </a:p>
        </p:txBody>
      </p:sp>
    </p:spTree>
    <p:extLst>
      <p:ext uri="{BB962C8B-B14F-4D97-AF65-F5344CB8AC3E}">
        <p14:creationId xmlns:p14="http://schemas.microsoft.com/office/powerpoint/2010/main" val="246010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F4D7C-7D3B-A54E-8833-1BA49E05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Une los antónimos: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72EAA-263C-0140-B7A6-3245F6BB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165087" cy="3318936"/>
          </a:xfrm>
        </p:spPr>
        <p:txBody>
          <a:bodyPr/>
          <a:lstStyle/>
          <a:p>
            <a:r>
              <a:rPr lang="es-ES_tradnl" dirty="0"/>
              <a:t>Ser un visionario</a:t>
            </a:r>
          </a:p>
          <a:p>
            <a:r>
              <a:rPr lang="es-ES_tradnl" dirty="0"/>
              <a:t>supersticioso</a:t>
            </a:r>
          </a:p>
          <a:p>
            <a:r>
              <a:rPr lang="es-ES_tradnl" dirty="0"/>
              <a:t>Fortuna</a:t>
            </a:r>
          </a:p>
          <a:p>
            <a:r>
              <a:rPr lang="es-ES_tradnl" dirty="0"/>
              <a:t>Terrestre</a:t>
            </a:r>
          </a:p>
          <a:p>
            <a:r>
              <a:rPr lang="es-ES_tradnl" dirty="0"/>
              <a:t>Amorío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B243B17-64DE-2848-9428-D40F04224335}"/>
              </a:ext>
            </a:extLst>
          </p:cNvPr>
          <p:cNvSpPr txBox="1">
            <a:spLocks/>
          </p:cNvSpPr>
          <p:nvPr/>
        </p:nvSpPr>
        <p:spPr>
          <a:xfrm>
            <a:off x="6332036" y="2556932"/>
            <a:ext cx="316508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Desgracia</a:t>
            </a:r>
          </a:p>
          <a:p>
            <a:r>
              <a:rPr lang="es-ES_tradnl" dirty="0"/>
              <a:t>Relación seria</a:t>
            </a:r>
          </a:p>
          <a:p>
            <a:r>
              <a:rPr lang="es-ES_tradnl" dirty="0"/>
              <a:t>Marino o aéreo</a:t>
            </a:r>
          </a:p>
          <a:p>
            <a:r>
              <a:rPr lang="es-ES_tradnl" dirty="0"/>
              <a:t>Ser un retrógrado</a:t>
            </a:r>
          </a:p>
          <a:p>
            <a:r>
              <a:rPr lang="es-ES_tradnl" dirty="0"/>
              <a:t>realista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181881-F165-604C-9C72-8CF7B9703BAA}"/>
              </a:ext>
            </a:extLst>
          </p:cNvPr>
          <p:cNvSpPr txBox="1"/>
          <p:nvPr/>
        </p:nvSpPr>
        <p:spPr>
          <a:xfrm>
            <a:off x="1761067" y="5342467"/>
            <a:ext cx="18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Griterío, albedrío,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046DB7-C119-9143-B1D2-84C3DD516079}"/>
              </a:ext>
            </a:extLst>
          </p:cNvPr>
          <p:cNvSpPr txBox="1"/>
          <p:nvPr/>
        </p:nvSpPr>
        <p:spPr>
          <a:xfrm>
            <a:off x="3115733" y="2285999"/>
            <a:ext cx="386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Una persona que se adelanta a su tiempo.</a:t>
            </a:r>
          </a:p>
        </p:txBody>
      </p:sp>
    </p:spTree>
    <p:extLst>
      <p:ext uri="{BB962C8B-B14F-4D97-AF65-F5344CB8AC3E}">
        <p14:creationId xmlns:p14="http://schemas.microsoft.com/office/powerpoint/2010/main" val="398214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06BC9-327D-6141-AC37-FAC94575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710852" cy="1315018"/>
          </a:xfrm>
        </p:spPr>
        <p:txBody>
          <a:bodyPr>
            <a:normAutofit/>
          </a:bodyPr>
          <a:lstStyle/>
          <a:p>
            <a:pPr algn="l"/>
            <a:r>
              <a:rPr lang="es-ES_tradnl" sz="2700" dirty="0"/>
              <a:t>Haz una captura de esta diapositiva y en grupos pequeños de Zoom, decidid cual es la respuesta correcta a estas expresiones del texto: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2C47A-90A7-C54D-A7D2-B74099CA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4335964" cy="1602473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/>
              <a:t>1. “Echad una gota” se refiere a:</a:t>
            </a:r>
          </a:p>
          <a:p>
            <a:pPr marL="457200" indent="-457200">
              <a:buAutoNum type="alphaLcPeriod"/>
            </a:pPr>
            <a:r>
              <a:rPr lang="es-ES_tradnl" dirty="0"/>
              <a:t>Que llueva.</a:t>
            </a:r>
          </a:p>
          <a:p>
            <a:pPr marL="457200" indent="-457200">
              <a:buAutoNum type="alphaLcPeriod"/>
            </a:pPr>
            <a:r>
              <a:rPr lang="es-ES_tradnl" dirty="0"/>
              <a:t>Que le echen algo de vino.</a:t>
            </a:r>
          </a:p>
          <a:p>
            <a:pPr marL="457200" indent="-457200">
              <a:buAutoNum type="alphaLcPeriod"/>
            </a:pPr>
            <a:r>
              <a:rPr lang="es-ES_tradnl" dirty="0"/>
              <a:t>Que nieve.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725D627-A639-9E41-B49C-7B93994EE496}"/>
              </a:ext>
            </a:extLst>
          </p:cNvPr>
          <p:cNvSpPr txBox="1">
            <a:spLocks/>
          </p:cNvSpPr>
          <p:nvPr/>
        </p:nvSpPr>
        <p:spPr>
          <a:xfrm>
            <a:off x="1295402" y="4159405"/>
            <a:ext cx="4625896" cy="188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900" dirty="0"/>
              <a:t>2. ”El pellejo” se refiere a: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900" dirty="0"/>
              <a:t>La carne.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900" dirty="0"/>
              <a:t>La piel de la que está hecha la bota de vino.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900" dirty="0"/>
              <a:t>La botella de vino.</a:t>
            </a:r>
          </a:p>
          <a:p>
            <a:pPr marL="0" indent="0">
              <a:buFont typeface="Arial"/>
              <a:buNone/>
            </a:pP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0737B32-6361-DB42-971D-B00B9CCA4DE1}"/>
              </a:ext>
            </a:extLst>
          </p:cNvPr>
          <p:cNvSpPr txBox="1">
            <a:spLocks/>
          </p:cNvSpPr>
          <p:nvPr/>
        </p:nvSpPr>
        <p:spPr>
          <a:xfrm>
            <a:off x="6150828" y="2556932"/>
            <a:ext cx="4331318" cy="17697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200" dirty="0"/>
              <a:t>3. “Bullidora” fuente se refiere a: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200" dirty="0"/>
              <a:t>Que la fuente produce sonidos.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200" dirty="0"/>
              <a:t>Que la fuente no tiene agua.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200" dirty="0"/>
              <a:t>Que la fuente es natural.</a:t>
            </a:r>
          </a:p>
          <a:p>
            <a:pPr marL="0" indent="0">
              <a:buFont typeface="Arial"/>
              <a:buNone/>
            </a:pPr>
            <a:endParaRPr lang="es-ES_tradn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2066758-D0E2-564E-95D4-8674B9A46B76}"/>
              </a:ext>
            </a:extLst>
          </p:cNvPr>
          <p:cNvSpPr txBox="1">
            <a:spLocks/>
          </p:cNvSpPr>
          <p:nvPr/>
        </p:nvSpPr>
        <p:spPr>
          <a:xfrm>
            <a:off x="6150828" y="4326673"/>
            <a:ext cx="4409377" cy="188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/>
              <a:t>4. “Impenitente” se refiere a: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000" dirty="0"/>
              <a:t>Una persona libre y activa.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000" dirty="0"/>
              <a:t>Una persona que es firme en su comportamiento aunque la castiguen.</a:t>
            </a:r>
          </a:p>
          <a:p>
            <a:pPr marL="457200" indent="-457200">
              <a:buFont typeface="Arial"/>
              <a:buAutoNum type="alphaLcPeriod"/>
            </a:pPr>
            <a:r>
              <a:rPr lang="es-ES_tradnl" sz="2000" dirty="0"/>
              <a:t>Una persona muy religiosa.</a:t>
            </a:r>
          </a:p>
          <a:p>
            <a:pPr marL="0" indent="0">
              <a:buFont typeface="Arial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7453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D4288-DE37-8448-A264-21928049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Une las palabras con sus definiciones: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521E27-8F41-BA49-A4FC-B7BA2B90A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254297" cy="3318936"/>
          </a:xfrm>
        </p:spPr>
        <p:txBody>
          <a:bodyPr/>
          <a:lstStyle/>
          <a:p>
            <a:r>
              <a:rPr lang="es-ES_tradnl" dirty="0"/>
              <a:t>Luctuoso</a:t>
            </a:r>
          </a:p>
          <a:p>
            <a:r>
              <a:rPr lang="es-ES_tradnl" dirty="0"/>
              <a:t>Distinción</a:t>
            </a:r>
          </a:p>
          <a:p>
            <a:r>
              <a:rPr lang="es-ES_tradnl" dirty="0"/>
              <a:t>Inconsolable</a:t>
            </a:r>
          </a:p>
          <a:p>
            <a:r>
              <a:rPr lang="es-ES_tradnl" dirty="0"/>
              <a:t>Anejo</a:t>
            </a:r>
          </a:p>
          <a:p>
            <a:r>
              <a:rPr lang="es-ES_tradnl" dirty="0"/>
              <a:t>garbo</a:t>
            </a:r>
          </a:p>
          <a:p>
            <a:r>
              <a:rPr lang="es-ES_tradnl" dirty="0"/>
              <a:t>Palidez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2B307-DAB2-5B40-ADDF-C0087FE20E8E}"/>
              </a:ext>
            </a:extLst>
          </p:cNvPr>
          <p:cNvSpPr txBox="1"/>
          <p:nvPr/>
        </p:nvSpPr>
        <p:spPr>
          <a:xfrm>
            <a:off x="5977053" y="2767325"/>
            <a:ext cx="542481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a. Calidad o elegancia de una persona o cosa.</a:t>
            </a:r>
          </a:p>
          <a:p>
            <a:r>
              <a:rPr lang="es-ES_tradnl" sz="2000" dirty="0"/>
              <a:t>b. Color blanco de la piel (se asocia con síntomas de </a:t>
            </a:r>
          </a:p>
          <a:p>
            <a:r>
              <a:rPr lang="es-ES_tradnl" sz="2000" dirty="0"/>
              <a:t>Enfermedad).</a:t>
            </a:r>
          </a:p>
          <a:p>
            <a:r>
              <a:rPr lang="es-ES_tradnl" sz="2000" dirty="0"/>
              <a:t>c. Que produce dolor o luto.</a:t>
            </a:r>
          </a:p>
          <a:p>
            <a:r>
              <a:rPr lang="es-ES_tradnl" sz="2000" dirty="0"/>
              <a:t>d. Buen aire y disposición de cuerpo.</a:t>
            </a:r>
          </a:p>
          <a:p>
            <a:r>
              <a:rPr lang="es-ES_tradnl" sz="2000" dirty="0"/>
              <a:t>e. Unido o agregado a alguien o a algo. </a:t>
            </a:r>
            <a:r>
              <a:rPr lang="es-ES" sz="2000" dirty="0"/>
              <a:t> Propio, </a:t>
            </a:r>
          </a:p>
          <a:p>
            <a:r>
              <a:rPr lang="es-ES" sz="2000" dirty="0"/>
              <a:t>inherente, concerniente.</a:t>
            </a:r>
          </a:p>
          <a:p>
            <a:r>
              <a:rPr lang="es-ES" sz="2000" dirty="0"/>
              <a:t>f. Que no se puede consolar. Muy triste.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9F046-AC8B-2E4A-9BDD-68435A946C5A}"/>
              </a:ext>
            </a:extLst>
          </p:cNvPr>
          <p:cNvSpPr txBox="1"/>
          <p:nvPr/>
        </p:nvSpPr>
        <p:spPr>
          <a:xfrm>
            <a:off x="3657600" y="5414203"/>
            <a:ext cx="2791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Pálida, enrojecida, amoratada</a:t>
            </a:r>
          </a:p>
          <a:p>
            <a:r>
              <a:rPr lang="es-ES_tradnl" dirty="0"/>
              <a:t>Problemas de pigmentación.</a:t>
            </a:r>
          </a:p>
          <a:p>
            <a:r>
              <a:rPr lang="es-ES_tradnl" dirty="0"/>
              <a:t>Albinos</a:t>
            </a:r>
          </a:p>
        </p:txBody>
      </p:sp>
    </p:spTree>
    <p:extLst>
      <p:ext uri="{BB962C8B-B14F-4D97-AF65-F5344CB8AC3E}">
        <p14:creationId xmlns:p14="http://schemas.microsoft.com/office/powerpoint/2010/main" val="333157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{2DAE6D2C-6DFC-4543-A2D2-80357CFE1D3A}tf10001064</Template>
  <TotalTime>1079</TotalTime>
  <Words>966</Words>
  <Application>Microsoft Macintosh PowerPoint</Application>
  <PresentationFormat>Panorámica</PresentationFormat>
  <Paragraphs>187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Orgánico</vt:lpstr>
      <vt:lpstr>La mujer alta.</vt:lpstr>
      <vt:lpstr>Une los sinónimos.</vt:lpstr>
      <vt:lpstr>Une las palabras que sean equivalentes en significado o puedan ser sinónimos.</vt:lpstr>
      <vt:lpstr>Explica las expresiones. Para ello debes buscar y contrastar la información con tu grupo.</vt:lpstr>
      <vt:lpstr>En el texto: ¿a qué se refiere el autor con estas palabras?</vt:lpstr>
      <vt:lpstr>Une los sinónimos de estas expresiones del texto:</vt:lpstr>
      <vt:lpstr>Une los antónimos:</vt:lpstr>
      <vt:lpstr>Haz una captura de esta diapositiva y en grupos pequeños de Zoom, decidid cual es la respuesta correcta a estas expresiones del texto:</vt:lpstr>
      <vt:lpstr>Une las palabras con sus definiciones:</vt:lpstr>
      <vt:lpstr>Une las palabras del texto con sus sinónimos.</vt:lpstr>
      <vt:lpstr>Une las palabras del texto con sus antónimos.</vt:lpstr>
      <vt:lpstr>Une más sinónimos:</vt:lpstr>
      <vt:lpstr>¿A qué se refieren estas expresiones del texto? Pensad y debatid cual puede ser la correcta y marcadla.</vt:lpstr>
      <vt:lpstr>Identifica el insulto entre las palabras siguientes:</vt:lpstr>
      <vt:lpstr>Demuestra que conoces el significado de estas palabras observando su ubicación en el texto y con ayuda de estos ejemplos en contexto.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mujer alta.</dc:title>
  <dc:creator>Paula Lorenzo Geada</dc:creator>
  <cp:lastModifiedBy>Paula Lorenzo Geada</cp:lastModifiedBy>
  <cp:revision>27</cp:revision>
  <dcterms:created xsi:type="dcterms:W3CDTF">2020-10-17T05:40:57Z</dcterms:created>
  <dcterms:modified xsi:type="dcterms:W3CDTF">2020-11-21T09:58:55Z</dcterms:modified>
</cp:coreProperties>
</file>