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3065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87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7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63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06286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07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29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40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379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028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2A564DA-1373-0F40-ACA9-972094CE952D}" type="datetimeFigureOut">
              <a:rPr lang="es-ES" smtClean="0"/>
              <a:t>20/9/24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8DEF129-9838-184B-BD03-999BAC63961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37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7/70/CC_BY-NC-ND.svg/2560px-CC_BY-NC-ND.sv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https://upload.wikimedia.org/wikipedia/commons/thumb/7/70/CC_BY-NC-ND.svg/2560px-CC_BY-NC-ND.svg.png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https://www.agenzianova.com/news/wp-content/uploads/2021/04/concerti.jpg" TargetMode="External"/><Relationship Id="rId7" Type="http://schemas.openxmlformats.org/officeDocument/2006/relationships/image" Target="https://www.aceprensa.com/wp-content/uploads/2023/06/notas-infladas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https://encrypted-tbn0.gstatic.com/images?q=tbn:ANd9GcS234iSIAMe4PmPZm3n4gzevrRp9Q6BGVZfOQJ2FYacng&amp;s" TargetMode="External"/><Relationship Id="rId4" Type="http://schemas.openxmlformats.org/officeDocument/2006/relationships/image" Target="../media/image16.jpeg"/><Relationship Id="rId9" Type="http://schemas.openxmlformats.org/officeDocument/2006/relationships/image" Target="https://upload.wikimedia.org/wikipedia/commons/thumb/7/70/CC_BY-NC-ND.svg/2560px-CC_BY-NC-ND.svg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https://upload.wikimedia.org/wikipedia/commons/thumb/7/70/CC_BY-NC-ND.svg/2560px-CC_BY-NC-ND.svg.pn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https://upload.wikimedia.org/wikipedia/commons/thumb/7/70/CC_BY-NC-ND.svg/2560px-CC_BY-NC-ND.svg.png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https://upload.wikimedia.org/wikipedia/commons/thumb/7/70/CC_BY-NC-ND.svg/2560px-CC_BY-NC-ND.svg.png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https://upload.wikimedia.org/wikipedia/commons/thumb/7/70/CC_BY-NC-ND.svg/2560px-CC_BY-NC-ND.svg.png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https://upload.wikimedia.org/wikipedia/commons/thumb/7/70/CC_BY-NC-ND.svg/2560px-CC_BY-NC-ND.svg.png" TargetMode="External"/><Relationship Id="rId5" Type="http://schemas.openxmlformats.org/officeDocument/2006/relationships/image" Target="../media/image1.png"/><Relationship Id="rId4" Type="http://schemas.openxmlformats.org/officeDocument/2006/relationships/image" Target="https://encrypted-tbn0.gstatic.com/images?q=tbn:ANd9GcS234iSIAMe4PmPZm3n4gzevrRp9Q6BGVZfOQJ2FYacng&amp;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enti.com/kq8w54dsw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https://upload.wikimedia.org/wikipedia/commons/thumb/7/70/CC_BY-NC-ND.svg/2560px-CC_BY-NC-ND.svg.png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https://upload.wikimedia.org/wikipedia/commons/thumb/7/70/CC_BY-NC-ND.svg/2560px-CC_BY-NC-ND.svg.png" TargetMode="External"/><Relationship Id="rId5" Type="http://schemas.openxmlformats.org/officeDocument/2006/relationships/image" Target="../media/image1.png"/><Relationship Id="rId4" Type="http://schemas.openxmlformats.org/officeDocument/2006/relationships/image" Target="https://www.agenzianova.com/news/wp-content/uploads/2021/04/concerti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https://upload.wikimedia.org/wikipedia/commons/thumb/7/70/CC_BY-NC-ND.svg/2560px-CC_BY-NC-ND.svg.png" TargetMode="External"/><Relationship Id="rId5" Type="http://schemas.openxmlformats.org/officeDocument/2006/relationships/image" Target="../media/image1.png"/><Relationship Id="rId4" Type="http://schemas.openxmlformats.org/officeDocument/2006/relationships/image" Target="https://www.aceprensa.com/wp-content/uploads/2023/06/notas-infladas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ocaroo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https://upload.wikimedia.org/wikipedia/commons/thumb/7/70/CC_BY-NC-ND.svg/2560px-CC_BY-NC-ND.svg.png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upload.wikimedia.org/wikipedia/commons/thumb/7/70/CC_BY-NC-ND.svg/2560px-CC_BY-NC-ND.sv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A9E891F-8D04-1413-E868-37495B5D996E}"/>
              </a:ext>
            </a:extLst>
          </p:cNvPr>
          <p:cNvSpPr txBox="1"/>
          <p:nvPr/>
        </p:nvSpPr>
        <p:spPr>
          <a:xfrm>
            <a:off x="1674312" y="2053087"/>
            <a:ext cx="8843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“Espera, te cuento por audio”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3445BC-D96F-F1F7-25AB-8FB374C36B87}"/>
              </a:ext>
            </a:extLst>
          </p:cNvPr>
          <p:cNvSpPr txBox="1"/>
          <p:nvPr/>
        </p:nvSpPr>
        <p:spPr>
          <a:xfrm>
            <a:off x="2225588" y="3973917"/>
            <a:ext cx="774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</a:rPr>
              <a:t>Secuencia didáctica para ampliar la expresión emocional (nivel A2+)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9DECA0E-27D1-4ABD-00BF-C85E4656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1287" y="6129337"/>
            <a:ext cx="181051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Imagen 20">
            <a:extLst>
              <a:ext uri="{FF2B5EF4-FFF2-40B4-BE49-F238E27FC236}">
                <a16:creationId xmlns:a16="http://schemas.microsoft.com/office/drawing/2014/main" id="{D84F18DB-CE96-2685-CFB8-54FC844F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696712-10C0-9118-16F6-6189B7DB9077}"/>
              </a:ext>
            </a:extLst>
          </p:cNvPr>
          <p:cNvSpPr txBox="1"/>
          <p:nvPr/>
        </p:nvSpPr>
        <p:spPr>
          <a:xfrm>
            <a:off x="3599862" y="6098529"/>
            <a:ext cx="6701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2806065" algn="ctr"/>
                <a:tab pos="5612130" algn="r"/>
              </a:tabLst>
            </a:pP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“Espera, te cuento por audio”. Secuencia didáctica para ampliar la expresión emocional (nivel A2+) </a:t>
            </a:r>
          </a:p>
          <a:p>
            <a:pPr algn="r">
              <a:tabLst>
                <a:tab pos="2806065" algn="ctr"/>
                <a:tab pos="5612130" algn="r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© 2024 by Carlota Abad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Asín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 licensed under CC BY-NC-ND 4.0</a:t>
            </a:r>
            <a:endParaRPr lang="es-E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3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4A1EEB82-DEB4-A58A-BEFB-C0B2FDBCD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6" y="480515"/>
            <a:ext cx="10861386" cy="5892302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A25316F5-9BAF-CBAC-63B2-AA77A68C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8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832FF-2FB7-4330-B055-6ABDD80C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321" y="321731"/>
            <a:ext cx="10833946" cy="6131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0CA14833-91A6-C3EF-D619-EE787473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310759"/>
            <a:ext cx="7963187" cy="6131654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7433C05B-A81C-4D23-E67A-44CD0E75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6042363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3A3D0CF5-C0A0-4195-804D-B82489B1D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457A6EE5-1E69-8E64-73AB-94A5317A9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68" y="3866092"/>
            <a:ext cx="8827464" cy="1942041"/>
          </a:xfrm>
          <a:prstGeom prst="rect">
            <a:avLst/>
          </a:prstGeom>
        </p:spPr>
      </p:pic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C1EB8F0-C01D-D88C-D121-C928D07F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31" y="874184"/>
            <a:ext cx="10789138" cy="1942041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FF79D808-00D7-C77E-C45A-522BDB65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E50D4F-7A5A-4BF8-A5ED-67765D3A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2BA875-DA32-4243-91A6-470E0A0A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CC8678EC-AE1F-713D-44C0-D14E30AC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800099"/>
            <a:ext cx="8280002" cy="52578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2FC7F5-945D-DBD9-E6D0-1CC7C58A07A4}"/>
              </a:ext>
            </a:extLst>
          </p:cNvPr>
          <p:cNvSpPr txBox="1"/>
          <p:nvPr/>
        </p:nvSpPr>
        <p:spPr>
          <a:xfrm>
            <a:off x="8480120" y="1360512"/>
            <a:ext cx="2977560" cy="445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strike="sngStrike" dirty="0">
                <a:solidFill>
                  <a:schemeClr val="accent6">
                    <a:lumMod val="50000"/>
                  </a:schemeClr>
                </a:solidFill>
              </a:rPr>
              <a:t>Sorprendida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Odioso, insoportable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Feliz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Agresiva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Triste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Apenada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Miedosa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Amigable</a:t>
            </a:r>
          </a:p>
        </p:txBody>
      </p:sp>
      <p:pic>
        <p:nvPicPr>
          <p:cNvPr id="2" name="Imagen 20">
            <a:extLst>
              <a:ext uri="{FF2B5EF4-FFF2-40B4-BE49-F238E27FC236}">
                <a16:creationId xmlns:a16="http://schemas.microsoft.com/office/drawing/2014/main" id="{90EEB71E-6042-CA76-9196-5E787608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38" y="5995035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4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AD94A7-5027-B61C-546A-CE45202FBA40}"/>
              </a:ext>
            </a:extLst>
          </p:cNvPr>
          <p:cNvSpPr txBox="1"/>
          <p:nvPr/>
        </p:nvSpPr>
        <p:spPr>
          <a:xfrm>
            <a:off x="1828801" y="927297"/>
            <a:ext cx="93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Vas a leer tres conversaciones de WhatsApp que hablan de tres situaciones diferentes. Relaciona cada conversación con una situación. ¿Qué emociones suele haber en estas situaciones? ¿Qué palabras y expresiones pueden aparecer?</a:t>
            </a:r>
            <a:r>
              <a:rPr lang="es-ES" b="1" dirty="0">
                <a:effectLst/>
                <a:latin typeface="+mj-lt"/>
              </a:rPr>
              <a:t> </a:t>
            </a:r>
            <a:endParaRPr lang="es-ES" b="1" dirty="0"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957B77-D688-3CBC-6135-606DAFD69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2" y="2851149"/>
            <a:ext cx="226568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Imagen 6" descr="Sáltate también el verano en la música 2021, en Italia conciertos  pospuestos para el próximo">
            <a:extLst>
              <a:ext uri="{FF2B5EF4-FFF2-40B4-BE49-F238E27FC236}">
                <a16:creationId xmlns:a16="http://schemas.microsoft.com/office/drawing/2014/main" id="{EC32EF1C-DA9B-525C-8EEC-9C4645E4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64" y="2108396"/>
            <a:ext cx="3198794" cy="21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C9775C-96CD-2D69-25D7-35EF52BD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33195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7" name="Imagen 5" descr="Fotos gratis : comida, postre, comer, feliz cumpleaños, horneado, quemar,  pastel de cumpleaños, hornear, Pasteles, festival, Velas, Formación de  hielo, felicitaciones, dulzura, sabor, Crema de mantequilla, Decoración de  pasteles, velas de cumpleaños,">
            <a:extLst>
              <a:ext uri="{FF2B5EF4-FFF2-40B4-BE49-F238E27FC236}">
                <a16:creationId xmlns:a16="http://schemas.microsoft.com/office/drawing/2014/main" id="{00736092-52CD-46C7-FD9A-F8D736D0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22" y="2108396"/>
            <a:ext cx="3035322" cy="22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848EF554-459A-0E19-BE9B-CE9CC4483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40" y="6695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9" name="Imagen 8" descr="El “inflado” de notas en la escuela privada: una polémica doblemente  inflada - Aceprensa">
            <a:extLst>
              <a:ext uri="{FF2B5EF4-FFF2-40B4-BE49-F238E27FC236}">
                <a16:creationId xmlns:a16="http://schemas.microsoft.com/office/drawing/2014/main" id="{49488ADA-21F1-7CB5-673B-A1BE85DF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08" y="2108396"/>
            <a:ext cx="3348321" cy="22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BB15D4-D9F1-3A88-7AE6-367C60CEC656}"/>
              </a:ext>
            </a:extLst>
          </p:cNvPr>
          <p:cNvSpPr txBox="1"/>
          <p:nvPr/>
        </p:nvSpPr>
        <p:spPr>
          <a:xfrm>
            <a:off x="2570140" y="4493857"/>
            <a:ext cx="8467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 								B 								C</a:t>
            </a:r>
            <a:endParaRPr lang="es-ES" b="1" dirty="0">
              <a:latin typeface="+mj-lt"/>
            </a:endParaRPr>
          </a:p>
        </p:txBody>
      </p:sp>
      <p:pic>
        <p:nvPicPr>
          <p:cNvPr id="2" name="Imagen 20">
            <a:extLst>
              <a:ext uri="{FF2B5EF4-FFF2-40B4-BE49-F238E27FC236}">
                <a16:creationId xmlns:a16="http://schemas.microsoft.com/office/drawing/2014/main" id="{006C6D2C-0356-2882-2560-2B85C649D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6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F6A8B-AFD5-E5F6-4B7C-DC00D2F18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356127"/>
            <a:ext cx="3529011" cy="6263724"/>
          </a:xfrm>
          <a:prstGeom prst="rect">
            <a:avLst/>
          </a:prstGeom>
        </p:spPr>
      </p:pic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CA1240E-50A0-488D-F555-A090637A5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32" y="368729"/>
            <a:ext cx="3529011" cy="6263454"/>
          </a:xfrm>
          <a:prstGeom prst="rect">
            <a:avLst/>
          </a:prstGeom>
        </p:spPr>
      </p:pic>
      <p:pic>
        <p:nvPicPr>
          <p:cNvPr id="4" name="Imagen 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40BB4E1-4FA8-536D-54E0-FF5550798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1" y="367339"/>
            <a:ext cx="3529010" cy="6264844"/>
          </a:xfrm>
          <a:prstGeom prst="rect">
            <a:avLst/>
          </a:prstGeom>
        </p:spPr>
      </p:pic>
      <p:pic>
        <p:nvPicPr>
          <p:cNvPr id="5" name="Imagen 20">
            <a:extLst>
              <a:ext uri="{FF2B5EF4-FFF2-40B4-BE49-F238E27FC236}">
                <a16:creationId xmlns:a16="http://schemas.microsoft.com/office/drawing/2014/main" id="{E5911272-07F2-4B4D-477D-5CBA367A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0" y="6457950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4A22CF-8C6A-3B9F-FFB2-64CACEBC873F}"/>
              </a:ext>
            </a:extLst>
          </p:cNvPr>
          <p:cNvSpPr txBox="1"/>
          <p:nvPr/>
        </p:nvSpPr>
        <p:spPr>
          <a:xfrm>
            <a:off x="5912285" y="676405"/>
            <a:ext cx="801666" cy="30777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Miguel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CA6808-42B7-079D-5CBF-13D7524FA0DF}"/>
              </a:ext>
            </a:extLst>
          </p:cNvPr>
          <p:cNvSpPr txBox="1"/>
          <p:nvPr/>
        </p:nvSpPr>
        <p:spPr>
          <a:xfrm>
            <a:off x="9707573" y="676404"/>
            <a:ext cx="801666" cy="30777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</a:p>
        </p:txBody>
      </p:sp>
    </p:spTree>
    <p:extLst>
      <p:ext uri="{BB962C8B-B14F-4D97-AF65-F5344CB8AC3E}">
        <p14:creationId xmlns:p14="http://schemas.microsoft.com/office/powerpoint/2010/main" val="130989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9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BC956BC-3DAF-389A-C377-21BD7ACE9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5140"/>
            <a:ext cx="3314700" cy="5892800"/>
          </a:xfrm>
          <a:prstGeom prst="rect">
            <a:avLst/>
          </a:prstGeom>
        </p:spPr>
      </p:pic>
      <p:pic>
        <p:nvPicPr>
          <p:cNvPr id="3" name="Audio Elisa 1wGerzvbnUCL.mp3">
            <a:hlinkClick r:id="" action="ppaction://media"/>
            <a:extLst>
              <a:ext uri="{FF2B5EF4-FFF2-40B4-BE49-F238E27FC236}">
                <a16:creationId xmlns:a16="http://schemas.microsoft.com/office/drawing/2014/main" id="{D6F783CA-5FAA-3232-189A-0674F1D2C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4781" y="2076113"/>
            <a:ext cx="812800" cy="8128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B7708FD-98E4-D138-550C-F28CE290201B}"/>
              </a:ext>
            </a:extLst>
          </p:cNvPr>
          <p:cNvSpPr txBox="1"/>
          <p:nvPr/>
        </p:nvSpPr>
        <p:spPr>
          <a:xfrm>
            <a:off x="3964781" y="602677"/>
            <a:ext cx="7584216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final, siempre hay un audio. Escucha el audio una vez, ¿qué emociones aparecen? Fíjate en las palabras y expresiones, pero también en la entonación oyen otras expresiones (</a:t>
            </a:r>
            <a:r>
              <a:rPr lang="es-ES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fórmulas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bueno, vaya, ya sabes, en fin, pues, ¡qué…! 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20">
            <a:extLst>
              <a:ext uri="{FF2B5EF4-FFF2-40B4-BE49-F238E27FC236}">
                <a16:creationId xmlns:a16="http://schemas.microsoft.com/office/drawing/2014/main" id="{6070B61D-1E2E-8495-C3C2-156CEF12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38" y="6017895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8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0D28505-FB63-3AD4-B47F-8ABB9FC7B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3323463" cy="590837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EAACBA-0C42-AF2F-3459-99731E0319BA}"/>
              </a:ext>
            </a:extLst>
          </p:cNvPr>
          <p:cNvSpPr txBox="1"/>
          <p:nvPr/>
        </p:nvSpPr>
        <p:spPr>
          <a:xfrm>
            <a:off x="3964781" y="602677"/>
            <a:ext cx="7584216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final, siempre hay un audio. Escucha el audio una vez, ¿qué emociones aparecen? Fíjate en las palabras y expresiones, pero también en la entonación oyen otras expresiones (</a:t>
            </a:r>
            <a:r>
              <a:rPr lang="es-ES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fórmulas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bueno, vaya, ya sabes, en fin, pues, ¡qué…! 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udio Miguel 1ceOGY0eCZE6.mp3">
            <a:hlinkClick r:id="" action="ppaction://media"/>
            <a:extLst>
              <a:ext uri="{FF2B5EF4-FFF2-40B4-BE49-F238E27FC236}">
                <a16:creationId xmlns:a16="http://schemas.microsoft.com/office/drawing/2014/main" id="{DEE070FE-85C6-80D8-E24F-F462059C9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4781" y="2076113"/>
            <a:ext cx="812800" cy="812800"/>
          </a:xfrm>
          <a:prstGeom prst="rect">
            <a:avLst/>
          </a:prstGeom>
        </p:spPr>
      </p:pic>
      <p:pic>
        <p:nvPicPr>
          <p:cNvPr id="5" name="Imagen 20">
            <a:extLst>
              <a:ext uri="{FF2B5EF4-FFF2-40B4-BE49-F238E27FC236}">
                <a16:creationId xmlns:a16="http://schemas.microsoft.com/office/drawing/2014/main" id="{4D60CCAF-06BA-DCD7-EE32-403EDB92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38" y="5977890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8A795F-6F06-75B6-BC2A-FB813961A749}"/>
              </a:ext>
            </a:extLst>
          </p:cNvPr>
          <p:cNvSpPr txBox="1"/>
          <p:nvPr/>
        </p:nvSpPr>
        <p:spPr>
          <a:xfrm>
            <a:off x="1737910" y="764088"/>
            <a:ext cx="801666" cy="30777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Miguel</a:t>
            </a:r>
          </a:p>
        </p:txBody>
      </p:sp>
    </p:spTree>
    <p:extLst>
      <p:ext uri="{BB962C8B-B14F-4D97-AF65-F5344CB8AC3E}">
        <p14:creationId xmlns:p14="http://schemas.microsoft.com/office/powerpoint/2010/main" val="36105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CF1A13A4-6219-F865-3B09-AC55B0027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3323463" cy="590837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004B37-B739-59B0-D158-54CD5E20B047}"/>
              </a:ext>
            </a:extLst>
          </p:cNvPr>
          <p:cNvSpPr txBox="1"/>
          <p:nvPr/>
        </p:nvSpPr>
        <p:spPr>
          <a:xfrm>
            <a:off x="3964781" y="602677"/>
            <a:ext cx="7584216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final, siempre hay un audio. Escucha el audio una vez, ¿qué emociones aparecen? Fíjate en las palabras y expresiones, pero también en la entonación oyen otras expresiones (</a:t>
            </a:r>
            <a:r>
              <a:rPr lang="es-ES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fórmulas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bueno, vaya, ya sabes, en fin, pues, ¡qué…! 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udio Ana 1d2JDB0yWBnQ.mp3">
            <a:hlinkClick r:id="" action="ppaction://media"/>
            <a:extLst>
              <a:ext uri="{FF2B5EF4-FFF2-40B4-BE49-F238E27FC236}">
                <a16:creationId xmlns:a16="http://schemas.microsoft.com/office/drawing/2014/main" id="{5F69A7A9-9073-3C64-FF3C-1B0389DA4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4781" y="2118975"/>
            <a:ext cx="812800" cy="812800"/>
          </a:xfrm>
          <a:prstGeom prst="rect">
            <a:avLst/>
          </a:prstGeom>
        </p:spPr>
      </p:pic>
      <p:pic>
        <p:nvPicPr>
          <p:cNvPr id="5" name="Imagen 20">
            <a:extLst>
              <a:ext uri="{FF2B5EF4-FFF2-40B4-BE49-F238E27FC236}">
                <a16:creationId xmlns:a16="http://schemas.microsoft.com/office/drawing/2014/main" id="{A3109224-25DA-9D14-E6F8-05F96EE50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38" y="5977890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58F1A04-93EC-60E3-A5FF-8AFD4E98EF77}"/>
              </a:ext>
            </a:extLst>
          </p:cNvPr>
          <p:cNvSpPr txBox="1"/>
          <p:nvPr/>
        </p:nvSpPr>
        <p:spPr>
          <a:xfrm>
            <a:off x="1737910" y="776612"/>
            <a:ext cx="801666" cy="30777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</a:p>
        </p:txBody>
      </p:sp>
    </p:spTree>
    <p:extLst>
      <p:ext uri="{BB962C8B-B14F-4D97-AF65-F5344CB8AC3E}">
        <p14:creationId xmlns:p14="http://schemas.microsoft.com/office/powerpoint/2010/main" val="6484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FF4E53E4-9139-FB76-CD27-8AB58B83F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94" y="1907128"/>
            <a:ext cx="9550581" cy="3008432"/>
          </a:xfrm>
          <a:prstGeom prst="rect">
            <a:avLst/>
          </a:prstGeom>
        </p:spPr>
      </p:pic>
      <p:pic>
        <p:nvPicPr>
          <p:cNvPr id="4" name="Imagen 5" descr="Fotos gratis : comida, postre, comer, feliz cumpleaños, horneado, quemar,  pastel de cumpleaños, hornear, Pasteles, festival, Velas, Formación de  hielo, felicitaciones, dulzura, sabor, Crema de mantequilla, Decoración de  pasteles, velas de cumpleaños,">
            <a:extLst>
              <a:ext uri="{FF2B5EF4-FFF2-40B4-BE49-F238E27FC236}">
                <a16:creationId xmlns:a16="http://schemas.microsoft.com/office/drawing/2014/main" id="{4F2DB970-82A1-7DBC-B678-6E6928F4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64" y="420585"/>
            <a:ext cx="1726011" cy="12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55ADD05E-B7F2-125B-2D16-77A1BC61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6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52F552-2AFE-A7B3-E9A4-9A954290CCFB}"/>
              </a:ext>
            </a:extLst>
          </p:cNvPr>
          <p:cNvSpPr txBox="1"/>
          <p:nvPr/>
        </p:nvSpPr>
        <p:spPr>
          <a:xfrm>
            <a:off x="6744594" y="1425173"/>
            <a:ext cx="4798243" cy="371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u="sng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https://www.menti.com/kq8w54dswa</a:t>
            </a:r>
            <a:endParaRPr lang="en-US" sz="200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" name="Imagen 4" descr="Código QR&#10;&#10;Descripción generada automáticamente">
            <a:extLst>
              <a:ext uri="{FF2B5EF4-FFF2-40B4-BE49-F238E27FC236}">
                <a16:creationId xmlns:a16="http://schemas.microsoft.com/office/drawing/2014/main" id="{E85D3299-6567-E3B3-477A-C9D45945C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403" y="1425173"/>
            <a:ext cx="4207669" cy="42076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7A6AA9-5039-0BF0-E637-F9EBFA43618C}"/>
              </a:ext>
            </a:extLst>
          </p:cNvPr>
          <p:cNvSpPr txBox="1"/>
          <p:nvPr/>
        </p:nvSpPr>
        <p:spPr>
          <a:xfrm>
            <a:off x="7107668" y="2421011"/>
            <a:ext cx="4072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b="0" i="0" dirty="0">
                <a:effectLst/>
                <a:latin typeface="MentiText"/>
              </a:rPr>
              <a:t> </a:t>
            </a:r>
            <a:r>
              <a:rPr lang="es-ES" sz="6600" b="1" i="0" dirty="0">
                <a:effectLst/>
                <a:latin typeface="MentiText"/>
              </a:rPr>
              <a:t>6673 4063</a:t>
            </a:r>
            <a:endParaRPr lang="es-ES" sz="6600" dirty="0"/>
          </a:p>
        </p:txBody>
      </p:sp>
      <p:pic>
        <p:nvPicPr>
          <p:cNvPr id="2" name="Imagen 20">
            <a:extLst>
              <a:ext uri="{FF2B5EF4-FFF2-40B4-BE49-F238E27FC236}">
                <a16:creationId xmlns:a16="http://schemas.microsoft.com/office/drawing/2014/main" id="{1D5346C5-EE9D-600C-FE96-E95F42E4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5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2C39FF8-03B3-0DC8-2003-B309AEA8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94" y="1728055"/>
            <a:ext cx="9550581" cy="3366579"/>
          </a:xfrm>
          <a:prstGeom prst="rect">
            <a:avLst/>
          </a:prstGeom>
        </p:spPr>
      </p:pic>
      <p:pic>
        <p:nvPicPr>
          <p:cNvPr id="4" name="Imagen 6" descr="Sáltate también el verano en la música 2021, en Italia conciertos  pospuestos para el próximo">
            <a:extLst>
              <a:ext uri="{FF2B5EF4-FFF2-40B4-BE49-F238E27FC236}">
                <a16:creationId xmlns:a16="http://schemas.microsoft.com/office/drawing/2014/main" id="{B373AA90-55B6-4893-B020-544D05E16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85" y="542622"/>
            <a:ext cx="1727157" cy="11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4AF00101-0715-2F6C-6520-BADE6B13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2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08FF0170-159D-A1EB-EE04-F50AD49E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94" y="1751932"/>
            <a:ext cx="9550581" cy="3318824"/>
          </a:xfrm>
          <a:prstGeom prst="rect">
            <a:avLst/>
          </a:prstGeom>
        </p:spPr>
      </p:pic>
      <p:pic>
        <p:nvPicPr>
          <p:cNvPr id="4" name="Imagen 8" descr="El “inflado” de notas en la escuela privada: una polémica doblemente  inflada - Aceprensa">
            <a:extLst>
              <a:ext uri="{FF2B5EF4-FFF2-40B4-BE49-F238E27FC236}">
                <a16:creationId xmlns:a16="http://schemas.microsoft.com/office/drawing/2014/main" id="{CB66D83A-AE2B-0609-BDB8-9A0F679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538" y="480262"/>
            <a:ext cx="1801604" cy="12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330B9D46-FC2C-9DBF-0D3F-7769D7EB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0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Sitio web&#10;&#10;Descripción generada automáticamente">
            <a:extLst>
              <a:ext uri="{FF2B5EF4-FFF2-40B4-BE49-F238E27FC236}">
                <a16:creationId xmlns:a16="http://schemas.microsoft.com/office/drawing/2014/main" id="{7D0A5DB9-36AB-7121-95B9-A4722181C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7"/>
          <a:stretch/>
        </p:blipFill>
        <p:spPr>
          <a:xfrm>
            <a:off x="2583313" y="1948869"/>
            <a:ext cx="7025374" cy="41090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7BC50C3-84D0-7175-EAEF-3D9FAF6D6838}"/>
              </a:ext>
            </a:extLst>
          </p:cNvPr>
          <p:cNvSpPr txBox="1"/>
          <p:nvPr/>
        </p:nvSpPr>
        <p:spPr>
          <a:xfrm>
            <a:off x="728662" y="800099"/>
            <a:ext cx="10433629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parejas, vais a grabar o representar una conversación de teléfono entre dos amigas. Puedes elegir una de las situaciones anteriores u otra diferente. Para grabar la conversación puedes usar </a:t>
            </a:r>
            <a:r>
              <a:rPr lang="es-ES" sz="18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Vocaroo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Usa el léxico (palabras y expresiones) de la sesión y practica también la entonación emocional.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0">
            <a:extLst>
              <a:ext uri="{FF2B5EF4-FFF2-40B4-BE49-F238E27FC236}">
                <a16:creationId xmlns:a16="http://schemas.microsoft.com/office/drawing/2014/main" id="{E584F6AC-C43A-1D63-56CB-FCEFD4BFC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38" y="5977890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pájaro, ave, árbol&#10;&#10;Descripción generada automáticamente">
            <a:extLst>
              <a:ext uri="{FF2B5EF4-FFF2-40B4-BE49-F238E27FC236}">
                <a16:creationId xmlns:a16="http://schemas.microsoft.com/office/drawing/2014/main" id="{5E7E6BFA-617B-9880-8DC3-811A8D342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91810"/>
            <a:ext cx="11226799" cy="4069712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A534AC19-97FF-7D57-E27C-47C058DD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1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316ADAF3-77BD-9608-7D47-AC6014C6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23" y="480515"/>
            <a:ext cx="9779753" cy="5892302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B91EB96A-24BC-6B09-06DA-D2EDB9F2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7" y="612933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3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1E2B5A8E-58E0-CB73-AE35-931108B9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71308"/>
            <a:ext cx="9115425" cy="6517527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F4EF94B8-4167-9A72-D50D-162562F8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178" y="6270667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5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9D1E637B-D87B-C0F3-2177-5E06C1F0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211821"/>
            <a:ext cx="9951041" cy="4428212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4630A4DD-A3F8-503C-77FC-40D6C675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83" y="5814051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567390D8-9017-D6C8-EA01-032FE817E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274016"/>
            <a:ext cx="9951041" cy="4303822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3F26B491-E50E-421E-CCD3-2F379A1D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83" y="5808336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2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Sitio web&#10;&#10;Descripción generada automáticamente">
            <a:extLst>
              <a:ext uri="{FF2B5EF4-FFF2-40B4-BE49-F238E27FC236}">
                <a16:creationId xmlns:a16="http://schemas.microsoft.com/office/drawing/2014/main" id="{E3FF9F90-C37D-AC4A-6283-CE859944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326" y="800100"/>
            <a:ext cx="8183348" cy="5257801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935DC645-48FF-FFB5-747E-3D3A754C3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38" y="5977890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9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9832FF-2FB7-4330-B055-6ABDD80C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321" y="321731"/>
            <a:ext cx="10833946" cy="6131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743255A-E590-B8C4-2AB3-7EFA7D261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56" y="321731"/>
            <a:ext cx="7705441" cy="6048770"/>
          </a:xfrm>
          <a:prstGeom prst="rect">
            <a:avLst/>
          </a:prstGeom>
        </p:spPr>
      </p:pic>
      <p:pic>
        <p:nvPicPr>
          <p:cNvPr id="2" name="Imagen 20">
            <a:extLst>
              <a:ext uri="{FF2B5EF4-FFF2-40B4-BE49-F238E27FC236}">
                <a16:creationId xmlns:a16="http://schemas.microsoft.com/office/drawing/2014/main" id="{9A5DF255-C7CA-5AA5-8A02-25E50FB5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6053335"/>
            <a:ext cx="111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41592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97</TotalTime>
  <Words>345</Words>
  <Application>Microsoft Macintosh PowerPoint</Application>
  <PresentationFormat>Panorámica</PresentationFormat>
  <Paragraphs>24</Paragraphs>
  <Slides>22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American Typewriter</vt:lpstr>
      <vt:lpstr>Aptos</vt:lpstr>
      <vt:lpstr>Arial</vt:lpstr>
      <vt:lpstr>Franklin Gothic Book</vt:lpstr>
      <vt:lpstr>MentiText</vt:lpstr>
      <vt:lpstr>Recorte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Abad Martinez, Miguel Angel</dc:creator>
  <cp:lastModifiedBy>Carlota Abad Asín</cp:lastModifiedBy>
  <cp:revision>4</cp:revision>
  <dcterms:created xsi:type="dcterms:W3CDTF">2024-05-01T21:47:38Z</dcterms:created>
  <dcterms:modified xsi:type="dcterms:W3CDTF">2024-09-19T22:21:56Z</dcterms:modified>
</cp:coreProperties>
</file>