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8" d="100"/>
          <a:sy n="88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C84952-D469-41D1-B168-2A502C2F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CCC98E-E97B-4C7D-8351-664035F2D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551B-3FCF-48E6-8141-714ED7471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983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BCFF4-3A8E-4909-8F19-F7F5B8287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24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EE3EE-BBA8-4C20-BD72-057797ACD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3EAB-4983-4ADA-BA80-331315C51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98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5C4D-E151-4C3D-8D3B-73A2CF504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253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4EDD-B274-4842-8A36-5A6C5229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5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20EB-7FE9-4103-BF37-7C4A38A2A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79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EBDEE-31B6-4172-AD1E-1D4BC4F61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374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07E6A-3087-487C-8ACD-5E61F89CB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78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F8E35-9073-42D4-9170-94B2746D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14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774EB-C2EE-448C-BDE0-1D389BFCD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5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444A-D080-40F3-AA7A-2C26DED43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58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4004-6953-4C45-BC6B-83F7CCFD5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98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58D0-8534-49E4-BE29-5CC02DC02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282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07A71-5954-4A6B-A90C-2856AC12E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78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7AB05-927D-4E00-8101-0F13925EC3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64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1915-4816-4224-949A-957F8252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48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724E4-C8F6-43CD-8C36-0A0A787DC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0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1A4D-47F0-4093-9EEB-6BC285252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582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4DF5-B199-4C86-B408-2D18C7683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624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F5A2E-8310-4028-9140-855814324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1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9DB460-3DF0-48CE-9C81-3E2BD93868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E9BF9-057C-4FC3-93B3-E71A781F30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http://www.youtube.com/v/gUlOnflMXMk?fs=1&amp;hl=bg_B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http://www.youtube.com/v/4eaedW1vUv8?fs=1&amp;hl=bg_B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http://www.youtube.com/v/yAo-DMfBZtk?fs=1&amp;hl=bg_B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5cDFlX1pkZg?fs=1&amp;hl=bg_B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LcQc_2FQQ3w?fs=1&amp;hl=bg_B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ver</a:t>
            </a:r>
            <a:r>
              <a:rPr lang="es-ES" dirty="0" smtClean="0"/>
              <a:t> un corto que empieza así:</a:t>
            </a:r>
            <a:endParaRPr lang="bg-BG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007429"/>
            <a:ext cx="8226425" cy="111873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Mientras escucháis, imaginad cómo es el protagonista, hace cuánto tiempo nació y por qué se acuerda del día de su nacimiento. </a:t>
            </a:r>
            <a:endParaRPr lang="bg-BG" dirty="0"/>
          </a:p>
        </p:txBody>
      </p:sp>
      <p:pic>
        <p:nvPicPr>
          <p:cNvPr id="6" name="gUlOnflMXMk?fs=1&amp;hl=bg_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7444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Un poco de gramática</a:t>
            </a:r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085" y="1121230"/>
            <a:ext cx="705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Vamos </a:t>
            </a:r>
            <a:r>
              <a:rPr lang="es-ES" sz="2400" dirty="0"/>
              <a:t>a repasar el valor de los dos tiempos verbales que más hemos escuchado durante el visionado. ¿Sabéis decir cuáles son?</a:t>
            </a:r>
            <a:endParaRPr lang="bg-BG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2060" y="3050720"/>
            <a:ext cx="3812041" cy="1390651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Pretérito Indefinido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s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hablé, me fui</a:t>
            </a:r>
            <a:endParaRPr kumimoji="0" lang="bg-BG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57056" y="3050720"/>
            <a:ext cx="3733801" cy="1390651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Pretérito Imperfecto</a:t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hablaba, me iba</a:t>
            </a:r>
            <a:endParaRPr kumimoji="0" lang="bg-BG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8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0085" y="290233"/>
            <a:ext cx="705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Vamos </a:t>
            </a:r>
            <a:r>
              <a:rPr lang="es-ES" sz="2400" dirty="0"/>
              <a:t>a </a:t>
            </a:r>
            <a:r>
              <a:rPr lang="es-ES" sz="2400" dirty="0" smtClean="0"/>
              <a:t>relacionar las formas con su significado y con algunos ejemplos.</a:t>
            </a:r>
            <a:endParaRPr lang="bg-BG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2059" y="1121230"/>
            <a:ext cx="3812041" cy="1390651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Pretérito Indefinido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s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hablé, me fui</a:t>
            </a:r>
            <a:endParaRPr kumimoji="0" lang="bg-BG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57056" y="1123950"/>
            <a:ext cx="3733801" cy="1390651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Pretérito Imperfecto</a:t>
            </a:r>
            <a:b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hablaba, me iba</a:t>
            </a:r>
            <a:endParaRPr kumimoji="0" lang="bg-BG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16441" y="3921919"/>
            <a:ext cx="2411865" cy="1522412"/>
          </a:xfrm>
          <a:prstGeom prst="cloudCallout">
            <a:avLst>
              <a:gd name="adj1" fmla="val -83509"/>
              <a:gd name="adj2" fmla="val -12039"/>
            </a:avLst>
          </a:prstGeom>
          <a:gradFill rotWithShape="0">
            <a:gsLst>
              <a:gs pos="0">
                <a:srgbClr val="4F81BD">
                  <a:gamma/>
                  <a:tint val="20000"/>
                  <a:invGamma/>
                </a:srgbClr>
              </a:gs>
              <a:gs pos="100000">
                <a:srgbClr val="4F81BD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Mientras nos </a:t>
            </a:r>
            <a:r>
              <a:rPr kumimoji="0" lang="es-E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separaban</a:t>
            </a:r>
            <a:r>
              <a:rPr kumimoji="0" lang="es-E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nos </a:t>
            </a:r>
            <a:r>
              <a:rPr kumimoji="0" lang="es-E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despedíamos</a:t>
            </a:r>
            <a:r>
              <a:rPr kumimoji="0" lang="es-E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deseándonos buena suerte unos a otros.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329894" y="3057525"/>
            <a:ext cx="1662113" cy="6445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Situación </a:t>
            </a: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regular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686513" y="4038599"/>
            <a:ext cx="1662113" cy="6445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Hecho </a:t>
            </a:r>
            <a:b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completo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854663" y="5243513"/>
            <a:ext cx="1663700" cy="6445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Situación momentánea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flipH="1">
            <a:off x="6085114" y="3016247"/>
            <a:ext cx="2198914" cy="1394732"/>
          </a:xfrm>
          <a:prstGeom prst="cloudCallout">
            <a:avLst>
              <a:gd name="adj1" fmla="val -65681"/>
              <a:gd name="adj2" fmla="val -17009"/>
            </a:avLst>
          </a:prstGeom>
          <a:gradFill rotWithShape="0">
            <a:gsLst>
              <a:gs pos="0">
                <a:srgbClr val="4F81BD">
                  <a:gamma/>
                  <a:tint val="20000"/>
                  <a:invGamma/>
                </a:srgbClr>
              </a:gs>
              <a:gs pos="100000">
                <a:srgbClr val="4F81BD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Este es mi doctor, el hombre que </a:t>
            </a:r>
            <a:r>
              <a:rPr kumimoji="0" lang="es-E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ayudó</a:t>
            </a:r>
            <a:r>
              <a:rPr kumimoji="0" lang="es-E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 mi madre a traerme al mundo.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6483" y="4792662"/>
            <a:ext cx="2235200" cy="1303337"/>
          </a:xfrm>
          <a:prstGeom prst="cloudCallout">
            <a:avLst>
              <a:gd name="adj1" fmla="val 98771"/>
              <a:gd name="adj2" fmla="val 28012"/>
            </a:avLst>
          </a:prstGeom>
          <a:gradFill rotWithShape="0">
            <a:gsLst>
              <a:gs pos="0">
                <a:srgbClr val="4F81BD">
                  <a:gamma/>
                  <a:tint val="20000"/>
                  <a:invGamma/>
                </a:srgbClr>
              </a:gs>
              <a:gs pos="100000">
                <a:srgbClr val="4F81BD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Cada vez que </a:t>
            </a: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sonaba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campanita, me </a:t>
            </a: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decía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esta será la persona que me dará un oficio</a:t>
            </a:r>
            <a:r>
              <a:rPr kumimoji="0" lang="es-E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742" y="5917012"/>
            <a:ext cx="425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Vamos </a:t>
            </a:r>
            <a:r>
              <a:rPr lang="es-ES" sz="2400" dirty="0"/>
              <a:t>a </a:t>
            </a:r>
            <a:r>
              <a:rPr lang="es-ES" sz="2400" dirty="0" smtClean="0"/>
              <a:t>practicar con algunas frases del corto.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81603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59045 0.0087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0607 0.09282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47743 -0.1928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2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153 -0.1817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2616 L -2.77778E-7 2.59259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25591 0.44352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30905"/>
          </a:xfrm>
        </p:spPr>
        <p:txBody>
          <a:bodyPr/>
          <a:lstStyle/>
          <a:p>
            <a:r>
              <a:rPr lang="es-ES" dirty="0" smtClean="0"/>
              <a:t>¿Creéis que lo habéis hecho bien? Veamos.</a:t>
            </a:r>
            <a:endParaRPr lang="bg-BG" dirty="0"/>
          </a:p>
        </p:txBody>
      </p:sp>
      <p:pic>
        <p:nvPicPr>
          <p:cNvPr id="4" name="4eaedW1vUv8?fs=1&amp;hl=bg_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3513" y="996043"/>
            <a:ext cx="7598229" cy="56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83305"/>
          </a:xfrm>
        </p:spPr>
        <p:txBody>
          <a:bodyPr/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</a:rPr>
              <a:t>TAREA FINAL</a:t>
            </a:r>
            <a:endParaRPr lang="bg-BG" sz="3600" b="1" dirty="0">
              <a:solidFill>
                <a:srgbClr val="FFFFFF"/>
              </a:solidFill>
            </a:endParaRPr>
          </a:p>
        </p:txBody>
      </p:sp>
      <p:pic>
        <p:nvPicPr>
          <p:cNvPr id="62466" name="Picture 2" descr="vino-23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62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121">
            <a:off x="6194360" y="4596582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paraguas%20optimist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13" y="2899161"/>
            <a:ext cx="1518562" cy="138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gafa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32" b="98413" l="250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85" y="4314066"/>
            <a:ext cx="2724575" cy="178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pan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6" b="98339" l="44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31" y="1736641"/>
            <a:ext cx="1745515" cy="155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Art_ti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03" y="1448186"/>
            <a:ext cx="10747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30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661533"/>
          </a:xfrm>
        </p:spPr>
        <p:txBody>
          <a:bodyPr/>
          <a:lstStyle/>
          <a:p>
            <a:pPr algn="ctr"/>
            <a:r>
              <a:rPr lang="es-ES" dirty="0" smtClean="0"/>
              <a:t>Y ahora vamos a ver quién habla:</a:t>
            </a:r>
            <a:endParaRPr lang="bg-BG" dirty="0"/>
          </a:p>
        </p:txBody>
      </p:sp>
      <p:pic>
        <p:nvPicPr>
          <p:cNvPr id="2" name="yAo-DMfBZtk?fs=1&amp;hl=bg_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963386"/>
            <a:ext cx="7565572" cy="5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2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7943" y="334282"/>
            <a:ext cx="7217228" cy="1374775"/>
          </a:xfrm>
        </p:spPr>
        <p:txBody>
          <a:bodyPr/>
          <a:lstStyle/>
          <a:p>
            <a:r>
              <a:rPr lang="es-ES" dirty="0" smtClean="0"/>
              <a:t>Ahora que ya sabemos que el protagonista es un lápiz, vamos a pensar un poco…</a:t>
            </a:r>
            <a:endParaRPr lang="bg-BG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6913" y="2852056"/>
            <a:ext cx="6542313" cy="1981201"/>
          </a:xfrm>
        </p:spPr>
        <p:txBody>
          <a:bodyPr/>
          <a:lstStyle/>
          <a:p>
            <a:pPr algn="ctr"/>
            <a:r>
              <a:rPr lang="es-ES" sz="6000" dirty="0" smtClean="0"/>
              <a:t>¿Para qué puede servir un lápiz?</a:t>
            </a:r>
            <a:endParaRPr lang="bg-BG" sz="6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39583" y="3200485"/>
            <a:ext cx="6792679" cy="111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s-ES" sz="6000" dirty="0" smtClean="0"/>
              <a:t>¿Quiénes lo usan?</a:t>
            </a:r>
            <a:endParaRPr lang="bg-BG" sz="6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45767" y="2765038"/>
            <a:ext cx="6542313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s-ES" sz="6000" dirty="0" smtClean="0"/>
              <a:t>¿Dónde podemos comprarlo?</a:t>
            </a:r>
            <a:endParaRPr lang="bg-BG" sz="6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5766" y="1981242"/>
            <a:ext cx="6542313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s-ES" sz="6000" dirty="0" smtClean="0"/>
              <a:t>¿Qué otros objetos se pueden conseguir en una papelería?</a:t>
            </a:r>
            <a:endParaRPr lang="bg-BG" sz="6000" dirty="0"/>
          </a:p>
        </p:txBody>
      </p:sp>
      <p:pic>
        <p:nvPicPr>
          <p:cNvPr id="50180" name="Picture 4" descr="C:\Users\Milena\Pictures\Vremenno\elnumero\sacapuntas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04" l="0" r="100000">
                        <a14:foregroundMark x1="7333" y1="62275" x2="7333" y2="62275"/>
                        <a14:foregroundMark x1="5333" y1="76048" x2="5333" y2="76048"/>
                        <a14:foregroundMark x1="12000" y1="79641" x2="12000" y2="79641"/>
                        <a14:foregroundMark x1="22667" y1="85030" x2="22667" y2="8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1" y="3454702"/>
            <a:ext cx="863377" cy="9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C:\Users\Milena\Pictures\Vremenno\elnumero\436_cartulinas-A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99" y="3053944"/>
            <a:ext cx="2093502" cy="19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:\Users\Milena\Pictures\Vremenno\elnumero\archivador-of-celpen-neg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6" b="99718" l="14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6" y="3112559"/>
            <a:ext cx="1643152" cy="16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C:\Users\Milena\Pictures\Vremenno\elnumero\clip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05" b="97758" l="41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25" y="1742399"/>
            <a:ext cx="2226385" cy="21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C:\Users\Milena\Pictures\Vremenno\elnumero\cuadernos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9254" l="889" r="99556">
                        <a14:foregroundMark x1="49111" y1="82836" x2="49111" y2="82836"/>
                        <a14:foregroundMark x1="67111" y1="81716" x2="67111" y2="81716"/>
                        <a14:foregroundMark x1="90889" y1="79104" x2="90889" y2="79104"/>
                        <a14:foregroundMark x1="85111" y1="79851" x2="85111" y2="79851"/>
                        <a14:foregroundMark x1="81556" y1="79851" x2="81556" y2="79851"/>
                        <a14:foregroundMark x1="78889" y1="79478" x2="78889" y2="79478"/>
                        <a14:foregroundMark x1="75333" y1="79851" x2="75333" y2="79851"/>
                        <a14:foregroundMark x1="51333" y1="83209" x2="51333" y2="83209"/>
                        <a14:foregroundMark x1="54444" y1="82836" x2="54444" y2="82836"/>
                        <a14:foregroundMark x1="56667" y1="82836" x2="56667" y2="82836"/>
                        <a14:foregroundMark x1="59111" y1="83955" x2="59111" y2="83955"/>
                        <a14:foregroundMark x1="62444" y1="82463" x2="62444" y2="82463"/>
                        <a14:foregroundMark x1="60667" y1="82090" x2="60667" y2="82090"/>
                        <a14:foregroundMark x1="63778" y1="82836" x2="63778" y2="82836"/>
                        <a14:foregroundMark x1="67556" y1="81716" x2="67556" y2="81716"/>
                        <a14:foregroundMark x1="69333" y1="81716" x2="69333" y2="81716"/>
                        <a14:foregroundMark x1="69778" y1="81716" x2="69778" y2="81716"/>
                        <a14:foregroundMark x1="70444" y1="81716" x2="70444" y2="81716"/>
                        <a14:foregroundMark x1="72000" y1="80597" x2="72000" y2="80597"/>
                        <a14:foregroundMark x1="72222" y1="80597" x2="72222" y2="80597"/>
                        <a14:foregroundMark x1="73556" y1="80597" x2="73556" y2="80597"/>
                        <a14:foregroundMark x1="73556" y1="80597" x2="73556" y2="80597"/>
                        <a14:foregroundMark x1="85556" y1="79851" x2="85556" y2="79851"/>
                        <a14:foregroundMark x1="87111" y1="79478" x2="87111" y2="79478"/>
                        <a14:foregroundMark x1="92667" y1="78358" x2="92667" y2="78358"/>
                        <a14:foregroundMark x1="38889" y1="87687" x2="38889" y2="87687"/>
                        <a14:foregroundMark x1="37111" y1="91045" x2="37111" y2="91045"/>
                        <a14:foregroundMark x1="34667" y1="92910" x2="34667" y2="92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73" y="1403169"/>
            <a:ext cx="2459876" cy="14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C:\Users\Milena\Pictures\Vremenno\elnumero\folios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" b="97600" l="4400" r="96000">
                        <a14:foregroundMark x1="12000" y1="80000" x2="12000" y2="80000"/>
                        <a14:foregroundMark x1="25200" y1="87600" x2="25200" y2="87600"/>
                        <a14:foregroundMark x1="20400" y1="86400" x2="20400" y2="86400"/>
                        <a14:foregroundMark x1="70400" y1="41600" x2="70400" y2="41600"/>
                        <a14:foregroundMark x1="70000" y1="35600" x2="70000" y2="35600"/>
                        <a14:foregroundMark x1="70000" y1="28000" x2="70000" y2="28000"/>
                        <a14:foregroundMark x1="69200" y1="21600" x2="69200" y2="21600"/>
                        <a14:foregroundMark x1="68400" y1="51200" x2="68400" y2="5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99" y="477746"/>
            <a:ext cx="1850846" cy="18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C:\Users\Milena\Pictures\Vremenno\elnumero\gomis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73" y="5189350"/>
            <a:ext cx="1308455" cy="9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C:\Users\Milena\Pictures\Vremenno\elnumero\lapices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"/>
          <a:stretch/>
        </p:blipFill>
        <p:spPr bwMode="auto">
          <a:xfrm>
            <a:off x="7218518" y="5602611"/>
            <a:ext cx="1739124" cy="11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C:\Users\Milena\Pictures\Vremenno\elnumero\pegamento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1" b="99239" l="827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01" y="1930227"/>
            <a:ext cx="563603" cy="16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9" name="Picture 13" descr="C:\Users\Milena\Pictures\Vremenno\elnumero\regla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385" l="0" r="100000">
                        <a14:foregroundMark x1="90934" y1="40923" x2="90934" y2="40923"/>
                        <a14:foregroundMark x1="10165" y1="44000" x2="10165" y2="44000"/>
                        <a14:foregroundMark x1="93681" y1="42154" x2="93681" y2="4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5" y="5357784"/>
            <a:ext cx="1346556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0" name="Picture 14" descr="C:\Users\Milena\Pictures\Vremenno\elnumero\rotuladores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1667" y1="23969" x2="11667" y2="23969"/>
                        <a14:foregroundMark x1="11000" y1="30412" x2="11000" y2="30412"/>
                        <a14:foregroundMark x1="5667" y1="22423" x2="5667" y2="22423"/>
                        <a14:foregroundMark x1="7000" y1="34794" x2="7000" y2="34794"/>
                        <a14:foregroundMark x1="90000" y1="19845" x2="90000" y2="19845"/>
                        <a14:foregroundMark x1="91333" y1="23711" x2="91333" y2="23711"/>
                        <a14:foregroundMark x1="89667" y1="21907" x2="89667" y2="21907"/>
                        <a14:foregroundMark x1="91667" y1="59536" x2="91667" y2="59536"/>
                        <a14:foregroundMark x1="91667" y1="65206" x2="91667" y2="65206"/>
                        <a14:foregroundMark x1="91667" y1="61082" x2="91667" y2="61082"/>
                        <a14:foregroundMark x1="91000" y1="71134" x2="91000" y2="71134"/>
                        <a14:foregroundMark x1="90333" y1="81959" x2="90333" y2="81959"/>
                        <a14:foregroundMark x1="88333" y1="90979" x2="88333" y2="90979"/>
                        <a14:foregroundMark x1="91333" y1="96907" x2="91333" y2="96907"/>
                        <a14:foregroundMark x1="51333" y1="97423" x2="51333" y2="97423"/>
                        <a14:foregroundMark x1="63667" y1="97680" x2="63667" y2="97680"/>
                        <a14:foregroundMark x1="10000" y1="96134" x2="10000" y2="96134"/>
                        <a14:foregroundMark x1="10667" y1="86082" x2="10667" y2="86082"/>
                        <a14:foregroundMark x1="9000" y1="77835" x2="9000" y2="77835"/>
                        <a14:foregroundMark x1="7667" y1="68814" x2="7667" y2="68814"/>
                        <a14:foregroundMark x1="7000" y1="65464" x2="7000" y2="65464"/>
                        <a14:foregroundMark x1="7000" y1="60309" x2="7000" y2="60309"/>
                        <a14:foregroundMark x1="7000" y1="55670" x2="7000" y2="55670"/>
                        <a14:foregroundMark x1="10000" y1="92784" x2="10000" y2="92784"/>
                        <a14:foregroundMark x1="17333" y1="97423" x2="17333" y2="97423"/>
                        <a14:foregroundMark x1="91000" y1="51804" x2="91000" y2="51804"/>
                        <a14:backgroundMark x1="97667" y1="54381" x2="97667" y2="54381"/>
                        <a14:backgroundMark x1="99000" y1="38918" x2="99000" y2="38918"/>
                        <a14:backgroundMark x1="1333" y1="31959" x2="1333" y2="31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86"/>
          <a:stretch/>
        </p:blipFill>
        <p:spPr bwMode="auto">
          <a:xfrm>
            <a:off x="4136431" y="5171111"/>
            <a:ext cx="1360981" cy="15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79" grpId="1" build="p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629" y="631372"/>
            <a:ext cx="7260730" cy="1515609"/>
          </a:xfrm>
        </p:spPr>
        <p:txBody>
          <a:bodyPr/>
          <a:lstStyle/>
          <a:p>
            <a:pPr lvl="0"/>
            <a:r>
              <a:rPr lang="es-E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la papelería cada día entra mucha gente y muy diferente. Mirad las fotos. ¿Quién creéis que comprará a nuestro lápiz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bg-BG" dirty="0"/>
          </a:p>
        </p:txBody>
      </p:sp>
      <p:pic>
        <p:nvPicPr>
          <p:cNvPr id="5120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12392" r="15863" b="14375"/>
          <a:stretch>
            <a:fillRect/>
          </a:stretch>
        </p:blipFill>
        <p:spPr bwMode="auto">
          <a:xfrm>
            <a:off x="187830" y="2419672"/>
            <a:ext cx="274162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12138" r="16000" b="13594"/>
          <a:stretch>
            <a:fillRect/>
          </a:stretch>
        </p:blipFill>
        <p:spPr bwMode="auto">
          <a:xfrm>
            <a:off x="3221606" y="2419672"/>
            <a:ext cx="2685899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t="11647" r="15852" b="13594"/>
          <a:stretch>
            <a:fillRect/>
          </a:stretch>
        </p:blipFill>
        <p:spPr bwMode="auto">
          <a:xfrm>
            <a:off x="6226629" y="2419672"/>
            <a:ext cx="2688729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12120" r="15669" b="12878"/>
          <a:stretch>
            <a:fillRect/>
          </a:stretch>
        </p:blipFill>
        <p:spPr bwMode="auto">
          <a:xfrm>
            <a:off x="224972" y="4522598"/>
            <a:ext cx="2667336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12384" r="15990" b="13367"/>
          <a:stretch>
            <a:fillRect/>
          </a:stretch>
        </p:blipFill>
        <p:spPr bwMode="auto">
          <a:xfrm>
            <a:off x="3211288" y="4522598"/>
            <a:ext cx="2696217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t="11874" r="15714" b="13370"/>
          <a:stretch>
            <a:fillRect/>
          </a:stretch>
        </p:blipFill>
        <p:spPr bwMode="auto">
          <a:xfrm>
            <a:off x="6226630" y="4522598"/>
            <a:ext cx="2688729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515" y="239486"/>
            <a:ext cx="7260730" cy="533399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Vamos a ver quién lo ha adivinado.</a:t>
            </a:r>
            <a:endParaRPr lang="bg-BG" dirty="0"/>
          </a:p>
        </p:txBody>
      </p:sp>
      <p:pic>
        <p:nvPicPr>
          <p:cNvPr id="2" name="5cDFlX1pkZg?fs=1&amp;hl=bg_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792" y="734786"/>
            <a:ext cx="7874001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81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9" y="239486"/>
            <a:ext cx="8414616" cy="1317171"/>
          </a:xfrm>
        </p:spPr>
        <p:txBody>
          <a:bodyPr/>
          <a:lstStyle/>
          <a:p>
            <a:pPr lvl="0"/>
            <a:r>
              <a:rPr lang="es-E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Desde este momento hasta el final el protagonista va a experimentar sentimientos muy diferentes. 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Estos son algunos </a:t>
            </a:r>
            <a:r>
              <a:rPr lang="es-E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ellos:</a:t>
            </a:r>
            <a:endParaRPr lang="bg-B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04194" y="2194732"/>
            <a:ext cx="947738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abandonado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066925" y="2208226"/>
            <a:ext cx="796925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aburrido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110142" y="2196320"/>
            <a:ext cx="766762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ansioso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64013" y="2203010"/>
            <a:ext cx="882650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contento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32665" y="2192123"/>
            <a:ext cx="857250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deprimido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802212" y="2192124"/>
            <a:ext cx="1260475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desaprovechado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120775" y="2739359"/>
            <a:ext cx="946150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desesperado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5525" y="2754326"/>
            <a:ext cx="946150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desgraciado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464040" y="2745255"/>
            <a:ext cx="947738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emocionado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722023" y="2741173"/>
            <a:ext cx="1150938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entusiasmado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818314" y="2719401"/>
            <a:ext cx="698500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feliz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068743" y="3225134"/>
            <a:ext cx="946150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impotente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295091" y="3238515"/>
            <a:ext cx="947738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indignado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815975" y="3236927"/>
            <a:ext cx="946150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ilusionado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555458" y="3238515"/>
            <a:ext cx="1079500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insignificante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5999862" y="3236927"/>
            <a:ext cx="919163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preparado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6156326" y="2720989"/>
            <a:ext cx="488950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solo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7221330" y="3238516"/>
            <a:ext cx="644525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triste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5525" y="3951906"/>
            <a:ext cx="643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Primero, con la ayuda de un compañero, </a:t>
            </a:r>
            <a:r>
              <a:rPr lang="es-ES" sz="2400" dirty="0"/>
              <a:t>vamos a clasificarlos en positivos y negativos.</a:t>
            </a:r>
            <a:endParaRPr lang="bg-BG" sz="2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49119"/>
              </p:ext>
            </p:extLst>
          </p:nvPr>
        </p:nvGraphicFramePr>
        <p:xfrm>
          <a:off x="2564283" y="5236380"/>
          <a:ext cx="5918042" cy="45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021"/>
                <a:gridCol w="2959021"/>
              </a:tblGrid>
              <a:tr h="293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POSITIVOS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dirty="0">
                          <a:effectLst/>
                        </a:rPr>
                        <a:t>NEGATIVOS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00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143686" y="5199268"/>
            <a:ext cx="947738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abandonado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306417" y="5212762"/>
            <a:ext cx="796925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aburrido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349634" y="5200856"/>
            <a:ext cx="766762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ansioso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403505" y="5207546"/>
            <a:ext cx="882650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contento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772157" y="5196659"/>
            <a:ext cx="857250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deprimido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041704" y="5196660"/>
            <a:ext cx="1260475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desaprovechado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360267" y="5743895"/>
            <a:ext cx="946150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desesperado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535017" y="5758862"/>
            <a:ext cx="946150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desgraciado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703532" y="5749791"/>
            <a:ext cx="947738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emocionado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961515" y="5745709"/>
            <a:ext cx="1150938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entusiasmado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057806" y="5723937"/>
            <a:ext cx="698500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feliz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308235" y="6229670"/>
            <a:ext cx="946150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impotente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534583" y="6243051"/>
            <a:ext cx="947738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indignado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055467" y="6241463"/>
            <a:ext cx="946150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ilusionado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794950" y="6243051"/>
            <a:ext cx="1079500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insignificante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6239354" y="6241463"/>
            <a:ext cx="919163" cy="315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preparado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6395818" y="5725525"/>
            <a:ext cx="488950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solo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7460822" y="6243052"/>
            <a:ext cx="644525" cy="315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triste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29788"/>
              </p:ext>
            </p:extLst>
          </p:nvPr>
        </p:nvGraphicFramePr>
        <p:xfrm>
          <a:off x="1851932" y="294266"/>
          <a:ext cx="5918042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021"/>
                <a:gridCol w="2959021"/>
              </a:tblGrid>
              <a:tr h="293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POSITIVOS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dirty="0">
                          <a:effectLst/>
                        </a:rPr>
                        <a:t>NEGATIVOS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9127" y="6108620"/>
            <a:ext cx="816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¿Cómo creéis que va a terminar la historia?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083351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162 L 0.50468 -0.612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-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9167 -0.545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162 L 0.11198 -0.5432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62 L -0.19288 -0.595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0695 -0.4784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5225 -0.4023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49288 -0.4134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36441 -0.3564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11424 -0.5784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26076 -0.500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2344 -0.2719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46667 -0.4261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8333 -0.4277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8559 -0.2817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25121 -0.2231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01481 L 0.0948 -0.151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38907 -0.3597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15955 -0.0990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274638"/>
            <a:ext cx="8454118" cy="1143000"/>
          </a:xfrm>
        </p:spPr>
        <p:txBody>
          <a:bodyPr/>
          <a:lstStyle/>
          <a:p>
            <a:pPr lvl="0"/>
            <a:r>
              <a:rPr lang="es-ES" sz="2400" dirty="0">
                <a:solidFill>
                  <a:schemeClr val="tx1"/>
                </a:solidFill>
              </a:rPr>
              <a:t>Vamos a ver el vídeo hasta el final y vamos a apuntar sobre la marcha los diferentes estados de ánimo por los que pasa el lápiz y los hechos que los han provocado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  <a:endParaRPr lang="bg-BG" sz="2400" dirty="0"/>
          </a:p>
        </p:txBody>
      </p:sp>
      <p:pic>
        <p:nvPicPr>
          <p:cNvPr id="4" name="LcQc_2FQQ3w?fs=1&amp;hl=bg_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8828" y="1434191"/>
            <a:ext cx="7119258" cy="53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070" y="957943"/>
            <a:ext cx="7313612" cy="1162050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cambios hemos observado en la actitud de nuestro protagonista? </a:t>
            </a:r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84952" y="2405741"/>
            <a:ext cx="7313612" cy="83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b="1" dirty="0"/>
              <a:t>¿Qué ha aprendido? </a:t>
            </a:r>
            <a:endParaRPr lang="bg-BG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26470" y="3766457"/>
            <a:ext cx="7313612" cy="14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b="1" dirty="0"/>
              <a:t>Y vosotros, ¿habéis tenido alguna experiencia que os haya hecho cambiar radicalmente de actitud?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034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79_slide">
  <a:themeElements>
    <a:clrScheme name="Office Them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ind_1979_slide</Template>
  <TotalTime>480</TotalTime>
  <Words>400</Words>
  <Application>Microsoft Office PowerPoint</Application>
  <PresentationFormat>On-screen Show (4:3)</PresentationFormat>
  <Paragraphs>73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ind_1979_slide</vt:lpstr>
      <vt:lpstr>1_Default Design</vt:lpstr>
      <vt:lpstr>Vamos a ver un corto que empieza así:</vt:lpstr>
      <vt:lpstr>Y ahora vamos a ver quién habla:</vt:lpstr>
      <vt:lpstr>Ahora que ya sabemos que el protagonista es un lápiz, vamos a pensar un poco…</vt:lpstr>
      <vt:lpstr>En la papelería cada día entra mucha gente y muy diferente. Mirad las fotos. ¿Quién creéis que comprará a nuestro lápiz?</vt:lpstr>
      <vt:lpstr>Vamos a ver quién lo ha adivinado.</vt:lpstr>
      <vt:lpstr>Desde este momento hasta el final el protagonista va a experimentar sentimientos muy diferentes. Estos son algunos de ellos:</vt:lpstr>
      <vt:lpstr>PowerPoint Presentation</vt:lpstr>
      <vt:lpstr>Vamos a ver el vídeo hasta el final y vamos a apuntar sobre la marcha los diferentes estados de ánimo por los que pasa el lápiz y los hechos que los han provocado.</vt:lpstr>
      <vt:lpstr>¿Qué cambios hemos observado en la actitud de nuestro protagonista? </vt:lpstr>
      <vt:lpstr>Un poco de gramática</vt:lpstr>
      <vt:lpstr>PowerPoint Presentation</vt:lpstr>
      <vt:lpstr>¿Creéis que lo habéis hecho bien? Veamos.</vt:lpstr>
      <vt:lpstr>TAREA 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Milena</cp:lastModifiedBy>
  <cp:revision>40</cp:revision>
  <dcterms:created xsi:type="dcterms:W3CDTF">2010-10-31T15:19:51Z</dcterms:created>
  <dcterms:modified xsi:type="dcterms:W3CDTF">2010-10-31T23:20:30Z</dcterms:modified>
</cp:coreProperties>
</file>