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14"/>
  </p:notesMasterIdLst>
  <p:sldIdLst>
    <p:sldId id="256" r:id="rId3"/>
    <p:sldId id="257" r:id="rId4"/>
    <p:sldId id="259" r:id="rId5"/>
    <p:sldId id="258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47" autoAdjust="0"/>
    <p:restoredTop sz="94600"/>
  </p:normalViewPr>
  <p:slideViewPr>
    <p:cSldViewPr>
      <p:cViewPr varScale="1">
        <p:scale>
          <a:sx n="88" d="100"/>
          <a:sy n="88" d="100"/>
        </p:scale>
        <p:origin x="-145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403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BC5778F-DC66-4CC6-B0ED-6CA514751E9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261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B0936D1-03C6-480B-90FB-A12A518639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99A79-2E61-4A8F-BA61-22EA708442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728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8E554C-398E-47B4-BFBD-2D53A370E70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9415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BD4672F-FFB8-4C79-8A64-A28FFF55EB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84666B-D88C-40FF-A00C-821B05DEC28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7106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B7F63A-DEBC-4B51-A26A-3560277003C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724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9EEA47-8453-4408-9F1B-A601BBA85E1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9839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1FED44-1E4C-4765-9A3F-D0124083969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0746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B340EF-F981-4769-8CF6-6323AE723C9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8065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710CDE-5C6B-415D-BE97-C1B9889EF6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971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61E9D0-3988-4456-AEC0-D4CE1267DF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360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FC95E4-EC41-4081-B06E-A109AD8E450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964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C95A41-66DA-4E6B-8379-641412FC93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3042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408246-6C66-4F54-811D-4CDFB2E742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6090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26617E-6A9D-4506-AB5F-3A2A6083B5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096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CA0289-2E76-428F-AAC3-FBC18D99F9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35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2B8855-C73A-40CE-8574-7745DC5FA78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609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968760-2C2C-4304-95A9-A8A7F7AD1B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235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0FD8EA-2A42-4756-94D4-37FB2902B68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78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66641E-E459-4921-8ECE-62BE5D896FC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351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4F249B-DE38-4D1A-A9CA-A26CA9CB843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613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6E836E-1CFC-4914-BD95-46FAD799246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482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3A92C10-9BB8-4487-A19A-1E42BB07AE3E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6D52979-7570-434F-BF2E-14105B42EAEC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15616" y="476672"/>
            <a:ext cx="7056784" cy="864096"/>
          </a:xfrm>
        </p:spPr>
        <p:txBody>
          <a:bodyPr/>
          <a:lstStyle/>
          <a:p>
            <a:pPr algn="ctr"/>
            <a:r>
              <a:rPr lang="es-ES" sz="4400" dirty="0" smtClean="0"/>
              <a:t>¿Quién es esta mujer?</a:t>
            </a:r>
            <a:endParaRPr lang="bg-BG" sz="4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1484783"/>
            <a:ext cx="3389914" cy="5155917"/>
          </a:xfrm>
          <a:prstGeom prst="rect">
            <a:avLst/>
          </a:prstGeom>
          <a:ln w="25400" cap="flat">
            <a:solidFill>
              <a:schemeClr val="tx1"/>
            </a:solidFill>
            <a:round/>
          </a:ln>
          <a:effectLst/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259632" y="476672"/>
            <a:ext cx="7056784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FontTx/>
              <a:buNone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/>
            <a:r>
              <a:rPr lang="es-ES" sz="4400" dirty="0" smtClean="0"/>
              <a:t>¿Qué sabéis de ella?</a:t>
            </a:r>
            <a:endParaRPr lang="bg-BG" sz="440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971600" y="476672"/>
            <a:ext cx="7848872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FontTx/>
              <a:buNone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/>
            <a:r>
              <a:rPr lang="es-ES" sz="4400" dirty="0" smtClean="0"/>
              <a:t>Vamos a leer un cuento suyo.</a:t>
            </a:r>
            <a:endParaRPr lang="bg-BG" sz="4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/>
      <p:bldP spid="56323" grpId="1" build="p"/>
      <p:bldP spid="7" grpId="0" build="p"/>
      <p:bldP spid="7" grpId="1" build="p"/>
      <p:bldP spid="8" grpId="0" build="p"/>
      <p:bldP spid="8" grpI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5530626"/>
          </a:xfrm>
        </p:spPr>
        <p:txBody>
          <a:bodyPr/>
          <a:lstStyle/>
          <a:p>
            <a:r>
              <a:rPr lang="es-ES" dirty="0" smtClean="0"/>
              <a:t>¿Qué dos palabras regalaríais vosotros a alguien para: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 - superar un miedo</a:t>
            </a:r>
            <a:br>
              <a:rPr lang="es-ES" dirty="0" smtClean="0"/>
            </a:br>
            <a:r>
              <a:rPr lang="es-ES" dirty="0"/>
              <a:t> </a:t>
            </a:r>
            <a:r>
              <a:rPr lang="es-ES" dirty="0" smtClean="0"/>
              <a:t>- sentirse querido</a:t>
            </a:r>
            <a:br>
              <a:rPr lang="es-ES" dirty="0" smtClean="0"/>
            </a:br>
            <a:r>
              <a:rPr lang="es-ES" dirty="0"/>
              <a:t> </a:t>
            </a:r>
            <a:r>
              <a:rPr lang="es-ES" dirty="0" smtClean="0"/>
              <a:t>- olvidar su tristeza</a:t>
            </a:r>
            <a:br>
              <a:rPr lang="es-ES" dirty="0" smtClean="0"/>
            </a:br>
            <a:r>
              <a:rPr lang="es-ES" dirty="0"/>
              <a:t> </a:t>
            </a:r>
            <a:r>
              <a:rPr lang="es-ES" dirty="0" smtClean="0"/>
              <a:t>- enamorar a alguien</a:t>
            </a:r>
            <a:br>
              <a:rPr lang="es-ES" dirty="0" smtClean="0"/>
            </a:b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3547208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7704" y="404665"/>
            <a:ext cx="5594821" cy="1728191"/>
          </a:xfrm>
        </p:spPr>
        <p:txBody>
          <a:bodyPr/>
          <a:lstStyle/>
          <a:p>
            <a:r>
              <a:rPr lang="es-ES" dirty="0" smtClean="0"/>
              <a:t>Por último, vamos a crear un nuevo cuento, adoptando una perspectiva diferente.</a:t>
            </a: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1720" y="2780928"/>
            <a:ext cx="5976663" cy="3456384"/>
          </a:xfrm>
        </p:spPr>
        <p:txBody>
          <a:bodyPr/>
          <a:lstStyle/>
          <a:p>
            <a:r>
              <a:rPr lang="es-ES" dirty="0" smtClean="0"/>
              <a:t>En parejas, vamos a redactar la misma historia pero el protagonista no será </a:t>
            </a:r>
            <a:r>
              <a:rPr lang="es-ES" dirty="0" err="1" smtClean="0"/>
              <a:t>Belisa</a:t>
            </a:r>
            <a:r>
              <a:rPr lang="es-ES" dirty="0" smtClean="0"/>
              <a:t> sino:</a:t>
            </a:r>
          </a:p>
          <a:p>
            <a:endParaRPr lang="es-ES" dirty="0"/>
          </a:p>
          <a:p>
            <a:pPr marL="457200" indent="-457200">
              <a:buAutoNum type="alphaUcPeriod"/>
            </a:pPr>
            <a:r>
              <a:rPr lang="es-ES" dirty="0" smtClean="0"/>
              <a:t>El Coronel</a:t>
            </a:r>
          </a:p>
          <a:p>
            <a:pPr marL="457200" indent="-457200">
              <a:buAutoNum type="alphaUcPeriod"/>
            </a:pPr>
            <a:r>
              <a:rPr lang="es-ES" dirty="0" smtClean="0"/>
              <a:t>El Mulato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2287898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404664"/>
            <a:ext cx="8120583" cy="868958"/>
          </a:xfrm>
        </p:spPr>
        <p:txBody>
          <a:bodyPr/>
          <a:lstStyle/>
          <a:p>
            <a:pPr algn="ctr"/>
            <a:r>
              <a:rPr lang="es-ES" sz="3600" dirty="0" smtClean="0"/>
              <a:t>El cuento se titula «Dos palabras»</a:t>
            </a:r>
            <a:endParaRPr lang="bg-BG" sz="3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844824"/>
            <a:ext cx="6350000" cy="4292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771897" y="404664"/>
            <a:ext cx="8120583" cy="868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s-ES" sz="3600" dirty="0" smtClean="0"/>
              <a:t>¿De qué creéis que puede tratar?</a:t>
            </a:r>
            <a:endParaRPr lang="bg-BG" sz="3600" dirty="0"/>
          </a:p>
        </p:txBody>
      </p:sp>
    </p:spTree>
  </p:cSld>
  <p:clrMapOvr>
    <a:masterClrMapping/>
  </p:clrMapOvr>
  <p:transition spd="slow"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6" grpId="1"/>
      <p:bldP spid="7" grpId="0"/>
      <p:bldP spid="7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476672"/>
            <a:ext cx="5184576" cy="1143000"/>
          </a:xfrm>
        </p:spPr>
        <p:txBody>
          <a:bodyPr/>
          <a:lstStyle/>
          <a:p>
            <a:r>
              <a:rPr lang="es-ES" dirty="0" smtClean="0"/>
              <a:t>La protagonista del cuento se llama </a:t>
            </a:r>
            <a:r>
              <a:rPr lang="es-ES" dirty="0" err="1" smtClean="0"/>
              <a:t>Belisa</a:t>
            </a:r>
            <a:r>
              <a:rPr lang="es-ES" dirty="0" smtClean="0"/>
              <a:t> </a:t>
            </a:r>
            <a:r>
              <a:rPr lang="es-ES" dirty="0" err="1" smtClean="0"/>
              <a:t>Crepusculario</a:t>
            </a:r>
            <a:r>
              <a:rPr lang="es-ES" dirty="0" smtClean="0"/>
              <a:t>.</a:t>
            </a:r>
            <a:endParaRPr lang="bg-B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89756"/>
            <a:ext cx="2350654" cy="33843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itle 1"/>
          <p:cNvSpPr txBox="1">
            <a:spLocks/>
          </p:cNvSpPr>
          <p:nvPr/>
        </p:nvSpPr>
        <p:spPr bwMode="auto">
          <a:xfrm>
            <a:off x="1475656" y="1781944"/>
            <a:ext cx="511256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s-ES" dirty="0" smtClean="0"/>
              <a:t>¿Os sugiere algo su nombre?</a:t>
            </a:r>
            <a:endParaRPr lang="bg-BG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4652392" y="3719512"/>
            <a:ext cx="2376264" cy="710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s-ES" dirty="0" smtClean="0"/>
              <a:t>crepúsculo</a:t>
            </a:r>
            <a:endParaRPr lang="bg-BG" dirty="0"/>
          </a:p>
        </p:txBody>
      </p:sp>
      <p:pic>
        <p:nvPicPr>
          <p:cNvPr id="7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19672" y="3208809"/>
            <a:ext cx="2602605" cy="173235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1907703" y="5470010"/>
            <a:ext cx="122413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4000" b="1" dirty="0" smtClean="0"/>
              <a:t>BEL</a:t>
            </a:r>
            <a:endParaRPr lang="bg-BG" sz="4000" b="1" dirty="0"/>
          </a:p>
        </p:txBody>
      </p:sp>
      <p:sp>
        <p:nvSpPr>
          <p:cNvPr id="9" name="Rectangle 8"/>
          <p:cNvSpPr/>
          <p:nvPr/>
        </p:nvSpPr>
        <p:spPr>
          <a:xfrm>
            <a:off x="2941503" y="5468181"/>
            <a:ext cx="105443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4000" b="1" dirty="0" smtClean="0"/>
              <a:t>ISA</a:t>
            </a:r>
            <a:endParaRPr lang="bg-BG" sz="4000" b="1" dirty="0"/>
          </a:p>
        </p:txBody>
      </p:sp>
    </p:spTree>
    <p:extLst>
      <p:ext uri="{BB962C8B-B14F-4D97-AF65-F5344CB8AC3E}">
        <p14:creationId xmlns:p14="http://schemas.microsoft.com/office/powerpoint/2010/main" val="10668206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44444E-6 L 0.05625 -0.04629 C 0.06789 -0.05648 0.08559 -0.06203 0.104 -0.06203 C 0.12518 -0.06203 0.14202 -0.05648 0.15365 -0.04629 L 0.21025 -4.44444E-6 " pathEditMode="relative" rAng="0" ptsTypes="FffFF">
                                      <p:cBhvr>
                                        <p:cTn id="41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03" y="-31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8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267744" y="1124744"/>
            <a:ext cx="6316662" cy="4032448"/>
          </a:xfrm>
        </p:spPr>
        <p:txBody>
          <a:bodyPr/>
          <a:lstStyle/>
          <a:p>
            <a:r>
              <a:rPr lang="es-ES" dirty="0" smtClean="0"/>
              <a:t>Vamos a dividir la clase en 5 grupos.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Cada grupo leerá una parte del cuento y después la resumirá oralmente para el resto de la clase.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4511259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5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516217" y="274638"/>
            <a:ext cx="2503958" cy="778098"/>
          </a:xfrm>
        </p:spPr>
        <p:txBody>
          <a:bodyPr/>
          <a:lstStyle/>
          <a:p>
            <a:r>
              <a:rPr lang="es-ES" dirty="0" smtClean="0"/>
              <a:t>Alumnos A</a:t>
            </a:r>
            <a:endParaRPr lang="bg-BG" dirty="0"/>
          </a:p>
        </p:txBody>
      </p:sp>
      <p:sp>
        <p:nvSpPr>
          <p:cNvPr id="4" name="TextBox 3"/>
          <p:cNvSpPr txBox="1"/>
          <p:nvPr/>
        </p:nvSpPr>
        <p:spPr>
          <a:xfrm>
            <a:off x="1619672" y="1412776"/>
            <a:ext cx="691276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ts val="3600"/>
              </a:lnSpc>
              <a:buFont typeface="+mj-lt"/>
              <a:buAutoNum type="arabicPeriod"/>
            </a:pPr>
            <a:r>
              <a:rPr lang="bg-BG" sz="2400" dirty="0" smtClean="0"/>
              <a:t>¿A qué se dedicaba Belisa Crepusculario?</a:t>
            </a:r>
          </a:p>
          <a:p>
            <a:pPr marL="342900" lvl="0" indent="-342900">
              <a:lnSpc>
                <a:spcPts val="3600"/>
              </a:lnSpc>
              <a:buFont typeface="+mj-lt"/>
              <a:buAutoNum type="arabicPeriod"/>
            </a:pPr>
            <a:r>
              <a:rPr lang="bg-BG" sz="2400" dirty="0" smtClean="0"/>
              <a:t>¿Qué cre</a:t>
            </a:r>
            <a:r>
              <a:rPr lang="es-ES" sz="2400" dirty="0" err="1" smtClean="0"/>
              <a:t>éi</a:t>
            </a:r>
            <a:r>
              <a:rPr lang="bg-BG" sz="2400" dirty="0" smtClean="0"/>
              <a:t>s que hacía para mejorar la calidad de los sueños?</a:t>
            </a:r>
          </a:p>
          <a:p>
            <a:pPr marL="342900" lvl="0" indent="-342900">
              <a:lnSpc>
                <a:spcPts val="3600"/>
              </a:lnSpc>
              <a:buFont typeface="+mj-lt"/>
              <a:buAutoNum type="arabicPeriod"/>
            </a:pPr>
            <a:r>
              <a:rPr lang="bg-BG" sz="2400" dirty="0" smtClean="0"/>
              <a:t>¿Qué hacía cuando le pagaban 50 centavos?</a:t>
            </a:r>
          </a:p>
          <a:p>
            <a:pPr marL="342900" lvl="0" indent="-342900">
              <a:lnSpc>
                <a:spcPts val="3600"/>
              </a:lnSpc>
              <a:buFont typeface="+mj-lt"/>
              <a:buAutoNum type="arabicPeriod"/>
            </a:pPr>
            <a:r>
              <a:rPr lang="bg-BG" sz="2400" dirty="0" smtClean="0"/>
              <a:t>¿P</a:t>
            </a:r>
            <a:r>
              <a:rPr lang="es-ES" sz="2400" dirty="0" err="1" smtClean="0"/>
              <a:t>odéi</a:t>
            </a:r>
            <a:r>
              <a:rPr lang="bg-BG" sz="2400" dirty="0" smtClean="0"/>
              <a:t>s imaginar una palabra secreta para espantar la melancolía?</a:t>
            </a:r>
          </a:p>
          <a:p>
            <a:pPr marL="342900" lvl="0" indent="-342900">
              <a:lnSpc>
                <a:spcPts val="3600"/>
              </a:lnSpc>
              <a:buFont typeface="+mj-lt"/>
              <a:buAutoNum type="arabicPeriod"/>
            </a:pPr>
            <a:r>
              <a:rPr lang="bg-BG" sz="2400" dirty="0" smtClean="0"/>
              <a:t>¿Por qué se fue de su casa a los 12 años?</a:t>
            </a:r>
          </a:p>
          <a:p>
            <a:pPr marL="342900" lvl="0" indent="-342900">
              <a:lnSpc>
                <a:spcPts val="3600"/>
              </a:lnSpc>
              <a:buFont typeface="+mj-lt"/>
              <a:buAutoNum type="arabicPeriod"/>
            </a:pPr>
            <a:r>
              <a:rPr lang="bg-BG" sz="2400" dirty="0" smtClean="0"/>
              <a:t>¿Cuál era la meta de su viaje?</a:t>
            </a:r>
          </a:p>
          <a:p>
            <a:pPr marL="342900" lvl="0" indent="-342900">
              <a:lnSpc>
                <a:spcPts val="3600"/>
              </a:lnSpc>
              <a:buFont typeface="+mj-lt"/>
              <a:buAutoNum type="arabicPeriod"/>
            </a:pPr>
            <a:r>
              <a:rPr lang="bg-BG" sz="2400" dirty="0" smtClean="0"/>
              <a:t>¿Qué cre</a:t>
            </a:r>
            <a:r>
              <a:rPr lang="es-ES" sz="2400" dirty="0" err="1" smtClean="0"/>
              <a:t>éi</a:t>
            </a:r>
            <a:r>
              <a:rPr lang="bg-BG" sz="2400" dirty="0" smtClean="0"/>
              <a:t>s que pasó con Belisa después?</a:t>
            </a:r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44252188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516217" y="274638"/>
            <a:ext cx="2503958" cy="778098"/>
          </a:xfrm>
        </p:spPr>
        <p:txBody>
          <a:bodyPr/>
          <a:lstStyle/>
          <a:p>
            <a:r>
              <a:rPr lang="es-ES" dirty="0" smtClean="0"/>
              <a:t>Alumnos B</a:t>
            </a:r>
            <a:endParaRPr lang="bg-BG" dirty="0"/>
          </a:p>
        </p:txBody>
      </p:sp>
      <p:sp>
        <p:nvSpPr>
          <p:cNvPr id="4" name="TextBox 3"/>
          <p:cNvSpPr txBox="1"/>
          <p:nvPr/>
        </p:nvSpPr>
        <p:spPr>
          <a:xfrm>
            <a:off x="1619672" y="1412776"/>
            <a:ext cx="6912768" cy="4663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lnSpc>
                <a:spcPts val="3600"/>
              </a:lnSpc>
              <a:buFont typeface="+mj-lt"/>
              <a:buAutoNum type="arabicPeriod"/>
            </a:pPr>
            <a:r>
              <a:rPr lang="bg-BG" sz="2400" dirty="0"/>
              <a:t>¿Cómo descubrió Belisa la escritura?</a:t>
            </a:r>
          </a:p>
          <a:p>
            <a:pPr marL="457200" lvl="0" indent="-457200">
              <a:lnSpc>
                <a:spcPts val="3600"/>
              </a:lnSpc>
              <a:buFont typeface="+mj-lt"/>
              <a:buAutoNum type="arabicPeriod"/>
            </a:pPr>
            <a:r>
              <a:rPr lang="bg-BG" sz="2400" dirty="0"/>
              <a:t>¿Cómo aprendió a escribir?</a:t>
            </a:r>
          </a:p>
          <a:p>
            <a:pPr marL="457200" lvl="0" indent="-457200">
              <a:lnSpc>
                <a:spcPts val="3600"/>
              </a:lnSpc>
              <a:buFont typeface="+mj-lt"/>
              <a:buAutoNum type="arabicPeriod"/>
            </a:pPr>
            <a:r>
              <a:rPr lang="bg-BG" sz="2400" dirty="0"/>
              <a:t>¿Por qué decidió dedicarse a vender palabras?</a:t>
            </a:r>
          </a:p>
          <a:p>
            <a:pPr marL="457200" lvl="0" indent="-457200">
              <a:lnSpc>
                <a:spcPts val="3600"/>
              </a:lnSpc>
              <a:buFont typeface="+mj-lt"/>
              <a:buAutoNum type="arabicPeriod"/>
            </a:pPr>
            <a:r>
              <a:rPr lang="bg-BG" sz="2400" dirty="0"/>
              <a:t>¿Por qué tiró el diccionario al mar?</a:t>
            </a:r>
          </a:p>
          <a:p>
            <a:pPr marL="457200" lvl="0" indent="-457200">
              <a:lnSpc>
                <a:spcPts val="3600"/>
              </a:lnSpc>
              <a:buFont typeface="+mj-lt"/>
              <a:buAutoNum type="arabicPeriod"/>
            </a:pPr>
            <a:r>
              <a:rPr lang="bg-BG" sz="2400" dirty="0"/>
              <a:t>¿Quiénes son el Coronel y el Mulato? ¿Por qué la gente les tiene miedo?</a:t>
            </a:r>
          </a:p>
          <a:p>
            <a:pPr marL="457200" lvl="0" indent="-457200">
              <a:lnSpc>
                <a:spcPts val="3600"/>
              </a:lnSpc>
              <a:buFont typeface="+mj-lt"/>
              <a:buAutoNum type="arabicPeriod"/>
            </a:pPr>
            <a:r>
              <a:rPr lang="bg-BG" sz="2400" dirty="0"/>
              <a:t>¿Qué hizo el Mulato con Belisa?</a:t>
            </a:r>
          </a:p>
          <a:p>
            <a:pPr marL="457200" lvl="0" indent="-457200">
              <a:lnSpc>
                <a:spcPts val="3600"/>
              </a:lnSpc>
              <a:buFont typeface="+mj-lt"/>
              <a:buAutoNum type="arabicPeriod"/>
            </a:pPr>
            <a:r>
              <a:rPr lang="bg-BG" sz="2400" dirty="0"/>
              <a:t>¿Para qué </a:t>
            </a:r>
            <a:r>
              <a:rPr lang="bg-BG" sz="2400" dirty="0" smtClean="0"/>
              <a:t>cre</a:t>
            </a:r>
            <a:r>
              <a:rPr lang="es-ES" sz="2400" dirty="0" err="1" smtClean="0"/>
              <a:t>éi</a:t>
            </a:r>
            <a:r>
              <a:rPr lang="bg-BG" sz="2400" dirty="0" smtClean="0"/>
              <a:t>s </a:t>
            </a:r>
            <a:r>
              <a:rPr lang="bg-BG" sz="2400" dirty="0"/>
              <a:t>que el Coronel necesitaba a Belisa?</a:t>
            </a:r>
          </a:p>
        </p:txBody>
      </p:sp>
    </p:spTree>
    <p:extLst>
      <p:ext uri="{BB962C8B-B14F-4D97-AF65-F5344CB8AC3E}">
        <p14:creationId xmlns:p14="http://schemas.microsoft.com/office/powerpoint/2010/main" val="90142562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516217" y="274638"/>
            <a:ext cx="2503958" cy="778098"/>
          </a:xfrm>
        </p:spPr>
        <p:txBody>
          <a:bodyPr/>
          <a:lstStyle/>
          <a:p>
            <a:r>
              <a:rPr lang="es-ES" dirty="0" smtClean="0"/>
              <a:t>Alumnos C</a:t>
            </a:r>
            <a:endParaRPr lang="bg-BG" dirty="0"/>
          </a:p>
        </p:txBody>
      </p:sp>
      <p:sp>
        <p:nvSpPr>
          <p:cNvPr id="4" name="TextBox 3"/>
          <p:cNvSpPr txBox="1"/>
          <p:nvPr/>
        </p:nvSpPr>
        <p:spPr>
          <a:xfrm>
            <a:off x="1619672" y="1412776"/>
            <a:ext cx="691276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lnSpc>
                <a:spcPts val="3600"/>
              </a:lnSpc>
              <a:buFont typeface="+mj-lt"/>
              <a:buAutoNum type="arabicPeriod"/>
            </a:pPr>
            <a:r>
              <a:rPr lang="bg-BG" sz="2400" dirty="0"/>
              <a:t>¿Dónde despertó Belisa?</a:t>
            </a:r>
          </a:p>
          <a:p>
            <a:pPr marL="457200" lvl="0" indent="-457200">
              <a:lnSpc>
                <a:spcPts val="3600"/>
              </a:lnSpc>
              <a:buFont typeface="+mj-lt"/>
              <a:buAutoNum type="arabicPeriod"/>
            </a:pPr>
            <a:r>
              <a:rPr lang="bg-BG" sz="2400" dirty="0"/>
              <a:t>¿Cómo la habían tratado?</a:t>
            </a:r>
          </a:p>
          <a:p>
            <a:pPr marL="457200" lvl="0" indent="-457200">
              <a:lnSpc>
                <a:spcPts val="3600"/>
              </a:lnSpc>
              <a:buFont typeface="+mj-lt"/>
              <a:buAutoNum type="arabicPeriod"/>
            </a:pPr>
            <a:r>
              <a:rPr lang="bg-BG" sz="2400" dirty="0"/>
              <a:t>¿Cómo son el Mulato y el Coronel? ¿Cómo te los imaginas?</a:t>
            </a:r>
          </a:p>
          <a:p>
            <a:pPr marL="457200" lvl="0" indent="-457200">
              <a:lnSpc>
                <a:spcPts val="3600"/>
              </a:lnSpc>
              <a:buFont typeface="+mj-lt"/>
              <a:buAutoNum type="arabicPeriod"/>
            </a:pPr>
            <a:r>
              <a:rPr lang="bg-BG" sz="2400" dirty="0"/>
              <a:t>¿Qué es lo que quiere el Coronel exactamente de Belisa?</a:t>
            </a:r>
          </a:p>
          <a:p>
            <a:pPr marL="457200" lvl="0" indent="-457200">
              <a:lnSpc>
                <a:spcPts val="3600"/>
              </a:lnSpc>
              <a:buFont typeface="+mj-lt"/>
              <a:buAutoNum type="arabicPeriod"/>
            </a:pPr>
            <a:r>
              <a:rPr lang="bg-BG" sz="2400" dirty="0"/>
              <a:t>¿Por qué ella acepta hacerlo?</a:t>
            </a:r>
          </a:p>
          <a:p>
            <a:pPr marL="457200" lvl="0" indent="-457200">
              <a:lnSpc>
                <a:spcPts val="3600"/>
              </a:lnSpc>
              <a:buFont typeface="+mj-lt"/>
              <a:buAutoNum type="arabicPeriod"/>
            </a:pPr>
            <a:r>
              <a:rPr lang="bg-BG" sz="2400" dirty="0"/>
              <a:t>¿</a:t>
            </a:r>
            <a:r>
              <a:rPr lang="bg-BG" sz="2400" dirty="0" smtClean="0"/>
              <a:t>Cre</a:t>
            </a:r>
            <a:r>
              <a:rPr lang="es-ES" sz="2400" dirty="0" err="1" smtClean="0"/>
              <a:t>éi</a:t>
            </a:r>
            <a:r>
              <a:rPr lang="bg-BG" sz="2400" dirty="0" smtClean="0"/>
              <a:t>s </a:t>
            </a:r>
            <a:r>
              <a:rPr lang="bg-BG" sz="2400" dirty="0"/>
              <a:t>que el Coronel conseguirá hacerse Presidente?</a:t>
            </a:r>
          </a:p>
        </p:txBody>
      </p:sp>
    </p:spTree>
    <p:extLst>
      <p:ext uri="{BB962C8B-B14F-4D97-AF65-F5344CB8AC3E}">
        <p14:creationId xmlns:p14="http://schemas.microsoft.com/office/powerpoint/2010/main" val="67658441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516217" y="274638"/>
            <a:ext cx="2503958" cy="778098"/>
          </a:xfrm>
        </p:spPr>
        <p:txBody>
          <a:bodyPr/>
          <a:lstStyle/>
          <a:p>
            <a:r>
              <a:rPr lang="es-ES" dirty="0" smtClean="0"/>
              <a:t>Alumnos D</a:t>
            </a:r>
            <a:endParaRPr lang="bg-BG" dirty="0"/>
          </a:p>
        </p:txBody>
      </p:sp>
      <p:sp>
        <p:nvSpPr>
          <p:cNvPr id="4" name="TextBox 3"/>
          <p:cNvSpPr txBox="1"/>
          <p:nvPr/>
        </p:nvSpPr>
        <p:spPr>
          <a:xfrm>
            <a:off x="1619672" y="1412776"/>
            <a:ext cx="6912768" cy="49725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lnSpc>
                <a:spcPts val="3200"/>
              </a:lnSpc>
              <a:buFont typeface="+mj-lt"/>
              <a:buAutoNum type="arabicPeriod"/>
            </a:pPr>
            <a:r>
              <a:rPr lang="bg-BG" sz="2000" dirty="0"/>
              <a:t>¿Quién es Belisa Crepusculario? ¿Cómo te la imaginas? ¿A qué crees que se dedica?</a:t>
            </a:r>
          </a:p>
          <a:p>
            <a:pPr marL="457200" lvl="0" indent="-457200">
              <a:lnSpc>
                <a:spcPts val="3200"/>
              </a:lnSpc>
              <a:buFont typeface="+mj-lt"/>
              <a:buAutoNum type="arabicPeriod"/>
            </a:pPr>
            <a:r>
              <a:rPr lang="bg-BG" sz="2000" dirty="0"/>
              <a:t>¿Crees que se ofreció ella sola a escribir el discurso o la obligaron?</a:t>
            </a:r>
          </a:p>
          <a:p>
            <a:pPr marL="457200" lvl="0" indent="-457200">
              <a:lnSpc>
                <a:spcPts val="3200"/>
              </a:lnSpc>
              <a:buFont typeface="+mj-lt"/>
              <a:buAutoNum type="arabicPeriod"/>
            </a:pPr>
            <a:r>
              <a:rPr lang="bg-BG" sz="2000" dirty="0"/>
              <a:t>¿Qué efecto produjo su lectura en los que lo escucharon?</a:t>
            </a:r>
          </a:p>
          <a:p>
            <a:pPr marL="457200" lvl="0" indent="-457200">
              <a:lnSpc>
                <a:spcPts val="3200"/>
              </a:lnSpc>
              <a:buFont typeface="+mj-lt"/>
              <a:buAutoNum type="arabicPeriod"/>
            </a:pPr>
            <a:r>
              <a:rPr lang="bg-BG" sz="2000" dirty="0"/>
              <a:t>¿Qué palabras secretas crees que le dijo Belisa al Coronel?</a:t>
            </a:r>
          </a:p>
          <a:p>
            <a:pPr marL="457200" lvl="0" indent="-457200">
              <a:lnSpc>
                <a:spcPts val="3200"/>
              </a:lnSpc>
              <a:buFont typeface="+mj-lt"/>
              <a:buAutoNum type="arabicPeriod"/>
            </a:pPr>
            <a:r>
              <a:rPr lang="bg-BG" sz="2000" dirty="0"/>
              <a:t>¿Cómo reaccionó él a esas palabras?</a:t>
            </a:r>
          </a:p>
          <a:p>
            <a:pPr marL="457200" lvl="0" indent="-457200">
              <a:lnSpc>
                <a:spcPts val="3200"/>
              </a:lnSpc>
              <a:buFont typeface="+mj-lt"/>
              <a:buAutoNum type="arabicPeriod"/>
            </a:pPr>
            <a:r>
              <a:rPr lang="bg-BG" sz="2000" dirty="0"/>
              <a:t>¿Por qué el Mulato la acompañó “sin dejar de mirarla con ojos suplicantes de perro perdido”?</a:t>
            </a:r>
          </a:p>
          <a:p>
            <a:pPr marL="457200" lvl="0" indent="-457200">
              <a:lnSpc>
                <a:spcPts val="3200"/>
              </a:lnSpc>
              <a:buFont typeface="+mj-lt"/>
              <a:buAutoNum type="arabicPeriod"/>
            </a:pPr>
            <a:r>
              <a:rPr lang="bg-BG" sz="2000" dirty="0"/>
              <a:t>¿Crees que volverán a encontrarse?</a:t>
            </a:r>
          </a:p>
        </p:txBody>
      </p:sp>
    </p:spTree>
    <p:extLst>
      <p:ext uri="{BB962C8B-B14F-4D97-AF65-F5344CB8AC3E}">
        <p14:creationId xmlns:p14="http://schemas.microsoft.com/office/powerpoint/2010/main" val="160741866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516217" y="274638"/>
            <a:ext cx="2503958" cy="778098"/>
          </a:xfrm>
        </p:spPr>
        <p:txBody>
          <a:bodyPr/>
          <a:lstStyle/>
          <a:p>
            <a:r>
              <a:rPr lang="es-ES" dirty="0" smtClean="0"/>
              <a:t>Alumnos E</a:t>
            </a:r>
            <a:endParaRPr lang="bg-BG" dirty="0"/>
          </a:p>
        </p:txBody>
      </p:sp>
      <p:sp>
        <p:nvSpPr>
          <p:cNvPr id="4" name="TextBox 3"/>
          <p:cNvSpPr txBox="1"/>
          <p:nvPr/>
        </p:nvSpPr>
        <p:spPr>
          <a:xfrm>
            <a:off x="1619672" y="1412776"/>
            <a:ext cx="7056784" cy="4888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lnSpc>
                <a:spcPts val="3400"/>
              </a:lnSpc>
              <a:buFont typeface="+mj-lt"/>
              <a:buAutoNum type="arabicPeriod"/>
            </a:pPr>
            <a:r>
              <a:rPr lang="bg-BG" sz="2400" dirty="0"/>
              <a:t>¿Cómo se desarrolló la campaña electoral del Coronel?</a:t>
            </a:r>
          </a:p>
          <a:p>
            <a:pPr marL="457200" lvl="0" indent="-457200">
              <a:lnSpc>
                <a:spcPts val="3400"/>
              </a:lnSpc>
              <a:buFont typeface="+mj-lt"/>
              <a:buAutoNum type="arabicPeriod"/>
            </a:pPr>
            <a:r>
              <a:rPr lang="bg-BG" sz="2400" dirty="0"/>
              <a:t>¿Cómo </a:t>
            </a:r>
            <a:r>
              <a:rPr lang="es-ES" sz="2400" dirty="0" smtClean="0"/>
              <a:t>os explicáis </a:t>
            </a:r>
            <a:r>
              <a:rPr lang="bg-BG" sz="2400" dirty="0" smtClean="0"/>
              <a:t>el </a:t>
            </a:r>
            <a:r>
              <a:rPr lang="bg-BG" sz="2400" dirty="0"/>
              <a:t>efecto milagroso de su discurso?</a:t>
            </a:r>
          </a:p>
          <a:p>
            <a:pPr marL="457200" lvl="0" indent="-457200">
              <a:lnSpc>
                <a:spcPts val="3400"/>
              </a:lnSpc>
              <a:buFont typeface="+mj-lt"/>
              <a:buAutoNum type="arabicPeriod"/>
            </a:pPr>
            <a:r>
              <a:rPr lang="bg-BG" sz="2400" dirty="0"/>
              <a:t>¿Quién </a:t>
            </a:r>
            <a:r>
              <a:rPr lang="bg-BG" sz="2400" dirty="0" smtClean="0"/>
              <a:t>cre</a:t>
            </a:r>
            <a:r>
              <a:rPr lang="es-ES" sz="2400" dirty="0" err="1" smtClean="0"/>
              <a:t>éi</a:t>
            </a:r>
            <a:r>
              <a:rPr lang="bg-BG" sz="2400" dirty="0" smtClean="0"/>
              <a:t>s </a:t>
            </a:r>
            <a:r>
              <a:rPr lang="bg-BG" sz="2400" dirty="0"/>
              <a:t>que se lo escribió?</a:t>
            </a:r>
          </a:p>
          <a:p>
            <a:pPr marL="457200" lvl="0" indent="-457200">
              <a:lnSpc>
                <a:spcPts val="3400"/>
              </a:lnSpc>
              <a:buFont typeface="+mj-lt"/>
              <a:buAutoNum type="arabicPeriod"/>
            </a:pPr>
            <a:r>
              <a:rPr lang="bg-BG" sz="2400" dirty="0"/>
              <a:t>¿Qué dos palabras secretas </a:t>
            </a:r>
            <a:r>
              <a:rPr lang="bg-BG" sz="2400" dirty="0" smtClean="0"/>
              <a:t>cre</a:t>
            </a:r>
            <a:r>
              <a:rPr lang="es-ES" sz="2400" dirty="0" err="1" smtClean="0"/>
              <a:t>éi</a:t>
            </a:r>
            <a:r>
              <a:rPr lang="bg-BG" sz="2400" dirty="0" smtClean="0"/>
              <a:t>s </a:t>
            </a:r>
            <a:r>
              <a:rPr lang="bg-BG" sz="2400" dirty="0"/>
              <a:t>que estaba repitiendo todo el tiempo el Coronel?</a:t>
            </a:r>
          </a:p>
          <a:p>
            <a:pPr marL="457200" lvl="0" indent="-457200">
              <a:lnSpc>
                <a:spcPts val="3400"/>
              </a:lnSpc>
              <a:buFont typeface="+mj-lt"/>
              <a:buAutoNum type="arabicPeriod"/>
            </a:pPr>
            <a:r>
              <a:rPr lang="bg-BG" sz="2400" dirty="0" smtClean="0"/>
              <a:t>¿</a:t>
            </a:r>
            <a:r>
              <a:rPr lang="bg-BG" sz="2400" dirty="0"/>
              <a:t>Cómo es que </a:t>
            </a:r>
            <a:r>
              <a:rPr lang="bg-BG" sz="2400" dirty="0" smtClean="0"/>
              <a:t>Belisa Crepusculario</a:t>
            </a:r>
            <a:r>
              <a:rPr lang="bg-BG" sz="2400" dirty="0" smtClean="0"/>
              <a:t> </a:t>
            </a:r>
            <a:r>
              <a:rPr lang="bg-BG" sz="2400" dirty="0"/>
              <a:t>sabía que el Mulato iba a buscarla?</a:t>
            </a:r>
          </a:p>
          <a:p>
            <a:pPr marL="457200" lvl="0" indent="-457200">
              <a:lnSpc>
                <a:spcPts val="3400"/>
              </a:lnSpc>
              <a:buFont typeface="+mj-lt"/>
              <a:buAutoNum type="arabicPeriod"/>
            </a:pPr>
            <a:r>
              <a:rPr lang="bg-BG" sz="2400" dirty="0"/>
              <a:t>¿Qué relación </a:t>
            </a:r>
            <a:r>
              <a:rPr lang="bg-BG" sz="2400" dirty="0" smtClean="0"/>
              <a:t>cre</a:t>
            </a:r>
            <a:r>
              <a:rPr lang="es-ES" sz="2400" dirty="0" err="1" smtClean="0"/>
              <a:t>éi</a:t>
            </a:r>
            <a:r>
              <a:rPr lang="bg-BG" sz="2400" dirty="0" smtClean="0"/>
              <a:t>s </a:t>
            </a:r>
            <a:r>
              <a:rPr lang="bg-BG" sz="2400" dirty="0" smtClean="0"/>
              <a:t>que </a:t>
            </a:r>
            <a:r>
              <a:rPr lang="bg-BG" sz="2400" dirty="0"/>
              <a:t>existe entre el Coronel y Belisa?</a:t>
            </a:r>
          </a:p>
        </p:txBody>
      </p:sp>
    </p:spTree>
    <p:extLst>
      <p:ext uri="{BB962C8B-B14F-4D97-AF65-F5344CB8AC3E}">
        <p14:creationId xmlns:p14="http://schemas.microsoft.com/office/powerpoint/2010/main" val="47530718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ind_0829_slide">
  <a:themeElements>
    <a:clrScheme name="Office Theme 2">
      <a:dk1>
        <a:srgbClr val="616161"/>
      </a:dk1>
      <a:lt1>
        <a:srgbClr val="FFFFFF"/>
      </a:lt1>
      <a:dk2>
        <a:srgbClr val="006400"/>
      </a:dk2>
      <a:lt2>
        <a:srgbClr val="FFFFFF"/>
      </a:lt2>
      <a:accent1>
        <a:srgbClr val="A8DA09"/>
      </a:accent1>
      <a:accent2>
        <a:srgbClr val="0994DA"/>
      </a:accent2>
      <a:accent3>
        <a:srgbClr val="AAB8AA"/>
      </a:accent3>
      <a:accent4>
        <a:srgbClr val="DADADA"/>
      </a:accent4>
      <a:accent5>
        <a:srgbClr val="D1EAAA"/>
      </a:accent5>
      <a:accent6>
        <a:srgbClr val="0786C5"/>
      </a:accent6>
      <a:hlink>
        <a:srgbClr val="09DA09"/>
      </a:hlink>
      <a:folHlink>
        <a:srgbClr val="E8CF0B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616161"/>
        </a:dk1>
        <a:lt1>
          <a:srgbClr val="FFFFFF"/>
        </a:lt1>
        <a:dk2>
          <a:srgbClr val="006400"/>
        </a:dk2>
        <a:lt2>
          <a:srgbClr val="FFFFFF"/>
        </a:lt2>
        <a:accent1>
          <a:srgbClr val="29C729"/>
        </a:accent1>
        <a:accent2>
          <a:srgbClr val="99BA2B"/>
        </a:accent2>
        <a:accent3>
          <a:srgbClr val="AAB8AA"/>
        </a:accent3>
        <a:accent4>
          <a:srgbClr val="DADADA"/>
        </a:accent4>
        <a:accent5>
          <a:srgbClr val="ACE0AC"/>
        </a:accent5>
        <a:accent6>
          <a:srgbClr val="8AA826"/>
        </a:accent6>
        <a:hlink>
          <a:srgbClr val="66BE66"/>
        </a:hlink>
        <a:folHlink>
          <a:srgbClr val="BCE24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616161"/>
        </a:dk1>
        <a:lt1>
          <a:srgbClr val="FFFFFF"/>
        </a:lt1>
        <a:dk2>
          <a:srgbClr val="006400"/>
        </a:dk2>
        <a:lt2>
          <a:srgbClr val="FFFFFF"/>
        </a:lt2>
        <a:accent1>
          <a:srgbClr val="A8DA09"/>
        </a:accent1>
        <a:accent2>
          <a:srgbClr val="0994DA"/>
        </a:accent2>
        <a:accent3>
          <a:srgbClr val="AAB8AA"/>
        </a:accent3>
        <a:accent4>
          <a:srgbClr val="DADADA"/>
        </a:accent4>
        <a:accent5>
          <a:srgbClr val="D1EAAA"/>
        </a:accent5>
        <a:accent6>
          <a:srgbClr val="0786C5"/>
        </a:accent6>
        <a:hlink>
          <a:srgbClr val="09DA09"/>
        </a:hlink>
        <a:folHlink>
          <a:srgbClr val="E8CF0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616161"/>
        </a:dk1>
        <a:lt1>
          <a:srgbClr val="FFFFFF"/>
        </a:lt1>
        <a:dk2>
          <a:srgbClr val="006400"/>
        </a:dk2>
        <a:lt2>
          <a:srgbClr val="FFFFFF"/>
        </a:lt2>
        <a:accent1>
          <a:srgbClr val="F3A823"/>
        </a:accent1>
        <a:accent2>
          <a:srgbClr val="47CE47"/>
        </a:accent2>
        <a:accent3>
          <a:srgbClr val="AAB8AA"/>
        </a:accent3>
        <a:accent4>
          <a:srgbClr val="DADADA"/>
        </a:accent4>
        <a:accent5>
          <a:srgbClr val="F8D1AC"/>
        </a:accent5>
        <a:accent6>
          <a:srgbClr val="3FBA3F"/>
        </a:accent6>
        <a:hlink>
          <a:srgbClr val="F9A16C"/>
        </a:hlink>
        <a:folHlink>
          <a:srgbClr val="E580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616161"/>
        </a:dk1>
        <a:lt1>
          <a:srgbClr val="FFFFFF"/>
        </a:lt1>
        <a:dk2>
          <a:srgbClr val="006400"/>
        </a:dk2>
        <a:lt2>
          <a:srgbClr val="FFFFFF"/>
        </a:lt2>
        <a:accent1>
          <a:srgbClr val="E9AFCC"/>
        </a:accent1>
        <a:accent2>
          <a:srgbClr val="E7C463"/>
        </a:accent2>
        <a:accent3>
          <a:srgbClr val="AAB8AA"/>
        </a:accent3>
        <a:accent4>
          <a:srgbClr val="DADADA"/>
        </a:accent4>
        <a:accent5>
          <a:srgbClr val="F2D4E2"/>
        </a:accent5>
        <a:accent6>
          <a:srgbClr val="D1B159"/>
        </a:accent6>
        <a:hlink>
          <a:srgbClr val="C9E05C"/>
        </a:hlink>
        <a:folHlink>
          <a:srgbClr val="95B1E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29C729"/>
        </a:accent1>
        <a:accent2>
          <a:srgbClr val="99BA2B"/>
        </a:accent2>
        <a:accent3>
          <a:srgbClr val="FFFFFF"/>
        </a:accent3>
        <a:accent4>
          <a:srgbClr val="000000"/>
        </a:accent4>
        <a:accent5>
          <a:srgbClr val="ACE0AC"/>
        </a:accent5>
        <a:accent6>
          <a:srgbClr val="8AA826"/>
        </a:accent6>
        <a:hlink>
          <a:srgbClr val="66BE66"/>
        </a:hlink>
        <a:folHlink>
          <a:srgbClr val="BCE24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A8DA09"/>
        </a:accent1>
        <a:accent2>
          <a:srgbClr val="0994DA"/>
        </a:accent2>
        <a:accent3>
          <a:srgbClr val="FFFFFF"/>
        </a:accent3>
        <a:accent4>
          <a:srgbClr val="000000"/>
        </a:accent4>
        <a:accent5>
          <a:srgbClr val="D1EAAA"/>
        </a:accent5>
        <a:accent6>
          <a:srgbClr val="0786C5"/>
        </a:accent6>
        <a:hlink>
          <a:srgbClr val="09DA09"/>
        </a:hlink>
        <a:folHlink>
          <a:srgbClr val="E8CF0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3A823"/>
        </a:accent1>
        <a:accent2>
          <a:srgbClr val="47CE47"/>
        </a:accent2>
        <a:accent3>
          <a:srgbClr val="FFFFFF"/>
        </a:accent3>
        <a:accent4>
          <a:srgbClr val="000000"/>
        </a:accent4>
        <a:accent5>
          <a:srgbClr val="F8D1AC"/>
        </a:accent5>
        <a:accent6>
          <a:srgbClr val="3FBA3F"/>
        </a:accent6>
        <a:hlink>
          <a:srgbClr val="F9A16C"/>
        </a:hlink>
        <a:folHlink>
          <a:srgbClr val="E580B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9AFCC"/>
        </a:accent1>
        <a:accent2>
          <a:srgbClr val="E7C463"/>
        </a:accent2>
        <a:accent3>
          <a:srgbClr val="FFFFFF"/>
        </a:accent3>
        <a:accent4>
          <a:srgbClr val="000000"/>
        </a:accent4>
        <a:accent5>
          <a:srgbClr val="F2D4E2"/>
        </a:accent5>
        <a:accent6>
          <a:srgbClr val="D1B159"/>
        </a:accent6>
        <a:hlink>
          <a:srgbClr val="C9E05C"/>
        </a:hlink>
        <a:folHlink>
          <a:srgbClr val="95B1E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616161"/>
      </a:dk1>
      <a:lt1>
        <a:srgbClr val="FFFFFF"/>
      </a:lt1>
      <a:dk2>
        <a:srgbClr val="006400"/>
      </a:dk2>
      <a:lt2>
        <a:srgbClr val="FFFFFF"/>
      </a:lt2>
      <a:accent1>
        <a:srgbClr val="A8DA09"/>
      </a:accent1>
      <a:accent2>
        <a:srgbClr val="0994DA"/>
      </a:accent2>
      <a:accent3>
        <a:srgbClr val="AAB8AA"/>
      </a:accent3>
      <a:accent4>
        <a:srgbClr val="DADADA"/>
      </a:accent4>
      <a:accent5>
        <a:srgbClr val="D1EAAA"/>
      </a:accent5>
      <a:accent6>
        <a:srgbClr val="0786C5"/>
      </a:accent6>
      <a:hlink>
        <a:srgbClr val="09DA09"/>
      </a:hlink>
      <a:folHlink>
        <a:srgbClr val="E8CF0B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616161"/>
        </a:dk1>
        <a:lt1>
          <a:srgbClr val="FFFFFF"/>
        </a:lt1>
        <a:dk2>
          <a:srgbClr val="006400"/>
        </a:dk2>
        <a:lt2>
          <a:srgbClr val="FFFFFF"/>
        </a:lt2>
        <a:accent1>
          <a:srgbClr val="29C729"/>
        </a:accent1>
        <a:accent2>
          <a:srgbClr val="99BA2B"/>
        </a:accent2>
        <a:accent3>
          <a:srgbClr val="AAB8AA"/>
        </a:accent3>
        <a:accent4>
          <a:srgbClr val="DADADA"/>
        </a:accent4>
        <a:accent5>
          <a:srgbClr val="ACE0AC"/>
        </a:accent5>
        <a:accent6>
          <a:srgbClr val="8AA826"/>
        </a:accent6>
        <a:hlink>
          <a:srgbClr val="66BE66"/>
        </a:hlink>
        <a:folHlink>
          <a:srgbClr val="BCE24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616161"/>
        </a:dk1>
        <a:lt1>
          <a:srgbClr val="FFFFFF"/>
        </a:lt1>
        <a:dk2>
          <a:srgbClr val="006400"/>
        </a:dk2>
        <a:lt2>
          <a:srgbClr val="FFFFFF"/>
        </a:lt2>
        <a:accent1>
          <a:srgbClr val="A8DA09"/>
        </a:accent1>
        <a:accent2>
          <a:srgbClr val="0994DA"/>
        </a:accent2>
        <a:accent3>
          <a:srgbClr val="AAB8AA"/>
        </a:accent3>
        <a:accent4>
          <a:srgbClr val="DADADA"/>
        </a:accent4>
        <a:accent5>
          <a:srgbClr val="D1EAAA"/>
        </a:accent5>
        <a:accent6>
          <a:srgbClr val="0786C5"/>
        </a:accent6>
        <a:hlink>
          <a:srgbClr val="09DA09"/>
        </a:hlink>
        <a:folHlink>
          <a:srgbClr val="E8CF0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616161"/>
        </a:dk1>
        <a:lt1>
          <a:srgbClr val="FFFFFF"/>
        </a:lt1>
        <a:dk2>
          <a:srgbClr val="006400"/>
        </a:dk2>
        <a:lt2>
          <a:srgbClr val="FFFFFF"/>
        </a:lt2>
        <a:accent1>
          <a:srgbClr val="F3A823"/>
        </a:accent1>
        <a:accent2>
          <a:srgbClr val="47CE47"/>
        </a:accent2>
        <a:accent3>
          <a:srgbClr val="AAB8AA"/>
        </a:accent3>
        <a:accent4>
          <a:srgbClr val="DADADA"/>
        </a:accent4>
        <a:accent5>
          <a:srgbClr val="F8D1AC"/>
        </a:accent5>
        <a:accent6>
          <a:srgbClr val="3FBA3F"/>
        </a:accent6>
        <a:hlink>
          <a:srgbClr val="F9A16C"/>
        </a:hlink>
        <a:folHlink>
          <a:srgbClr val="E580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616161"/>
        </a:dk1>
        <a:lt1>
          <a:srgbClr val="FFFFFF"/>
        </a:lt1>
        <a:dk2>
          <a:srgbClr val="006400"/>
        </a:dk2>
        <a:lt2>
          <a:srgbClr val="FFFFFF"/>
        </a:lt2>
        <a:accent1>
          <a:srgbClr val="E9AFCC"/>
        </a:accent1>
        <a:accent2>
          <a:srgbClr val="E7C463"/>
        </a:accent2>
        <a:accent3>
          <a:srgbClr val="AAB8AA"/>
        </a:accent3>
        <a:accent4>
          <a:srgbClr val="DADADA"/>
        </a:accent4>
        <a:accent5>
          <a:srgbClr val="F2D4E2"/>
        </a:accent5>
        <a:accent6>
          <a:srgbClr val="D1B159"/>
        </a:accent6>
        <a:hlink>
          <a:srgbClr val="C9E05C"/>
        </a:hlink>
        <a:folHlink>
          <a:srgbClr val="95B1E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29C729"/>
        </a:accent1>
        <a:accent2>
          <a:srgbClr val="99BA2B"/>
        </a:accent2>
        <a:accent3>
          <a:srgbClr val="FFFFFF"/>
        </a:accent3>
        <a:accent4>
          <a:srgbClr val="000000"/>
        </a:accent4>
        <a:accent5>
          <a:srgbClr val="ACE0AC"/>
        </a:accent5>
        <a:accent6>
          <a:srgbClr val="8AA826"/>
        </a:accent6>
        <a:hlink>
          <a:srgbClr val="66BE66"/>
        </a:hlink>
        <a:folHlink>
          <a:srgbClr val="BCE24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A8DA09"/>
        </a:accent1>
        <a:accent2>
          <a:srgbClr val="0994DA"/>
        </a:accent2>
        <a:accent3>
          <a:srgbClr val="FFFFFF"/>
        </a:accent3>
        <a:accent4>
          <a:srgbClr val="000000"/>
        </a:accent4>
        <a:accent5>
          <a:srgbClr val="D1EAAA"/>
        </a:accent5>
        <a:accent6>
          <a:srgbClr val="0786C5"/>
        </a:accent6>
        <a:hlink>
          <a:srgbClr val="09DA09"/>
        </a:hlink>
        <a:folHlink>
          <a:srgbClr val="E8CF0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3A823"/>
        </a:accent1>
        <a:accent2>
          <a:srgbClr val="47CE47"/>
        </a:accent2>
        <a:accent3>
          <a:srgbClr val="FFFFFF"/>
        </a:accent3>
        <a:accent4>
          <a:srgbClr val="000000"/>
        </a:accent4>
        <a:accent5>
          <a:srgbClr val="F8D1AC"/>
        </a:accent5>
        <a:accent6>
          <a:srgbClr val="3FBA3F"/>
        </a:accent6>
        <a:hlink>
          <a:srgbClr val="F9A16C"/>
        </a:hlink>
        <a:folHlink>
          <a:srgbClr val="E580B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9AFCC"/>
        </a:accent1>
        <a:accent2>
          <a:srgbClr val="E7C463"/>
        </a:accent2>
        <a:accent3>
          <a:srgbClr val="FFFFFF"/>
        </a:accent3>
        <a:accent4>
          <a:srgbClr val="000000"/>
        </a:accent4>
        <a:accent5>
          <a:srgbClr val="F2D4E2"/>
        </a:accent5>
        <a:accent6>
          <a:srgbClr val="D1B159"/>
        </a:accent6>
        <a:hlink>
          <a:srgbClr val="C9E05C"/>
        </a:hlink>
        <a:folHlink>
          <a:srgbClr val="95B1E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ind_0829_slide</Template>
  <TotalTime>119</TotalTime>
  <Words>492</Words>
  <Application>Microsoft Office PowerPoint</Application>
  <PresentationFormat>On-screen Show (4:3)</PresentationFormat>
  <Paragraphs>55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ind_0829_slide</vt:lpstr>
      <vt:lpstr>1_Default Design</vt:lpstr>
      <vt:lpstr>PowerPoint Presentation</vt:lpstr>
      <vt:lpstr>El cuento se titula «Dos palabras»</vt:lpstr>
      <vt:lpstr>La protagonista del cuento se llama Belisa Crepusculario.</vt:lpstr>
      <vt:lpstr>Vamos a dividir la clase en 5 grupos.  Cada grupo leerá una parte del cuento y después la resumirá oralmente para el resto de la clase.</vt:lpstr>
      <vt:lpstr>Alumnos A</vt:lpstr>
      <vt:lpstr>Alumnos B</vt:lpstr>
      <vt:lpstr>Alumnos C</vt:lpstr>
      <vt:lpstr>Alumnos D</vt:lpstr>
      <vt:lpstr>Alumnos E</vt:lpstr>
      <vt:lpstr>¿Qué dos palabras regalaríais vosotros a alguien para:   - superar un miedo  - sentirse querido  - olvidar su tristeza  - enamorar a alguien </vt:lpstr>
      <vt:lpstr>Por último, vamos a crear un nuevo cuento, adoptando una perspectiva diferente.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Milena</dc:creator>
  <cp:lastModifiedBy>Milena</cp:lastModifiedBy>
  <cp:revision>14</cp:revision>
  <dcterms:created xsi:type="dcterms:W3CDTF">2010-05-25T08:40:00Z</dcterms:created>
  <dcterms:modified xsi:type="dcterms:W3CDTF">2010-05-25T10:39:37Z</dcterms:modified>
</cp:coreProperties>
</file>