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  <p:sldId id="261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48C84-8553-42FF-8632-923D090E4B43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01ABB-E5DC-4D3A-A500-18DA8015AC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61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11E1D-69E3-4843-AE19-4BA72CD7B463}" type="datetime1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18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6E55-4A77-4193-8BBC-C68402048B71}" type="datetime1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251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C72E-DAB4-4AF7-B4DA-68011FF0D60E}" type="datetime1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079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2E06812-9A62-4031-8240-015A365B4F36}" type="datetime1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/>
              <a:t>Follow us on Facebook: GH Spanish Tutor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258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FDB7-FE14-41BD-A11D-EE5362C82F17}" type="datetime1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337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20AD-6E5A-4986-9A69-316CA8104A8B}" type="datetime1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16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ADEA-64D6-48C8-9316-5031C76E6A15}" type="datetime1">
              <a:rPr lang="en-GB" smtClean="0"/>
              <a:t>18/07/2020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529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24BE-4FC6-4203-B77B-DEAB340FA442}" type="datetime1">
              <a:rPr lang="en-GB" smtClean="0"/>
              <a:t>18/07/2020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05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23C7-DC91-4FC4-BCFC-7C0031FB633D}" type="datetime1">
              <a:rPr lang="en-GB" smtClean="0"/>
              <a:t>18/07/2020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53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129CC-12F9-4AA5-B2D5-250A223C210B}" type="datetime1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531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CFB93C04-ED60-4772-99F3-EF6E04F1D871}" type="datetime1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r>
              <a:rPr lang="en-GB"/>
              <a:t>Follow us on Facebook: GH Spanish Tutor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7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37692-54EF-40F6-B122-C9A0F60EE39F}" type="datetime1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Follow us on Facebook: GH Spanish Tutor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8F4CDBF-F106-4E98-8E6C-99FF922FCC2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7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anishdict.com/" TargetMode="External"/><Relationship Id="rId2" Type="http://schemas.openxmlformats.org/officeDocument/2006/relationships/hyperlink" Target="http://www.fluen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0C4C-5903-47D8-9497-C0C01971A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464" y="1232350"/>
            <a:ext cx="8637073" cy="2618554"/>
          </a:xfrm>
        </p:spPr>
        <p:txBody>
          <a:bodyPr>
            <a:normAutofit/>
          </a:bodyPr>
          <a:lstStyle/>
          <a:p>
            <a:pPr algn="ctr"/>
            <a:r>
              <a:rPr lang="en-GB"/>
              <a:t>Gramática:</a:t>
            </a:r>
            <a:br>
              <a:rPr lang="en-GB" dirty="0"/>
            </a:br>
            <a:r>
              <a:rPr lang="en-GB" sz="4800" dirty="0" err="1"/>
              <a:t>Artículos</a:t>
            </a:r>
            <a:r>
              <a:rPr lang="en-GB" sz="4800" dirty="0"/>
              <a:t> </a:t>
            </a:r>
            <a:r>
              <a:rPr lang="en-GB" sz="4800" dirty="0" err="1"/>
              <a:t>definidos</a:t>
            </a:r>
            <a:r>
              <a:rPr lang="en-GB" sz="4800" dirty="0"/>
              <a:t> y </a:t>
            </a:r>
            <a:r>
              <a:rPr lang="en-GB" sz="4800" dirty="0" err="1"/>
              <a:t>Artículos</a:t>
            </a:r>
            <a:r>
              <a:rPr lang="en-GB" sz="4800" dirty="0"/>
              <a:t> </a:t>
            </a:r>
            <a:r>
              <a:rPr lang="en-GB" sz="4800" dirty="0" err="1"/>
              <a:t>indefinidos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FF80B-BC7E-4028-B058-9255AD025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7464" y="3850904"/>
            <a:ext cx="8637072" cy="1071095"/>
          </a:xfrm>
        </p:spPr>
        <p:txBody>
          <a:bodyPr/>
          <a:lstStyle/>
          <a:p>
            <a:pPr algn="ctr"/>
            <a:r>
              <a:rPr lang="en-GB" b="1" dirty="0"/>
              <a:t>-Definite articles and Indefinite articles-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413686-3EE8-4DF7-830B-D9EAF340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14603" y="5773090"/>
            <a:ext cx="2941293" cy="267041"/>
          </a:xfrm>
        </p:spPr>
        <p:txBody>
          <a:bodyPr/>
          <a:lstStyle/>
          <a:p>
            <a:r>
              <a:rPr lang="en-GB" sz="1050" b="1" dirty="0">
                <a:solidFill>
                  <a:schemeClr val="accent1">
                    <a:lumMod val="75000"/>
                  </a:schemeClr>
                </a:solidFill>
              </a:rPr>
              <a:t>Follow us on Facebook: GH Spanish Tutor</a:t>
            </a:r>
          </a:p>
        </p:txBody>
      </p:sp>
    </p:spTree>
    <p:extLst>
      <p:ext uri="{BB962C8B-B14F-4D97-AF65-F5344CB8AC3E}">
        <p14:creationId xmlns:p14="http://schemas.microsoft.com/office/powerpoint/2010/main" val="2919463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958B47-B74E-4913-89E9-0C9343C7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10BAC1E-8860-4F3C-BECC-834118E727AA}"/>
              </a:ext>
            </a:extLst>
          </p:cNvPr>
          <p:cNvSpPr txBox="1">
            <a:spLocks/>
          </p:cNvSpPr>
          <p:nvPr/>
        </p:nvSpPr>
        <p:spPr>
          <a:xfrm>
            <a:off x="942618" y="1772529"/>
            <a:ext cx="10306764" cy="36294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6. </a:t>
            </a:r>
            <a:r>
              <a:rPr lang="en-GB" b="1" dirty="0"/>
              <a:t>WE USE UNDEFINATE ARTICLE “un – una” FOR EMPHASIS AND COLLOQUIALLY:</a:t>
            </a:r>
          </a:p>
          <a:p>
            <a:pPr>
              <a:buFontTx/>
              <a:buChar char="-"/>
            </a:pPr>
            <a:r>
              <a:rPr lang="en-GB" dirty="0"/>
              <a:t>In Spanish we use the verb “</a:t>
            </a:r>
            <a:r>
              <a:rPr lang="en-GB" dirty="0" err="1"/>
              <a:t>tener</a:t>
            </a:r>
            <a:r>
              <a:rPr lang="en-GB" dirty="0"/>
              <a:t>” to express states of being:</a:t>
            </a:r>
          </a:p>
          <a:p>
            <a:pPr lvl="1">
              <a:buFontTx/>
              <a:buChar char="-"/>
            </a:pPr>
            <a:r>
              <a:rPr lang="en-GB" dirty="0"/>
              <a:t>Tener </a:t>
            </a:r>
            <a:r>
              <a:rPr lang="en-GB" dirty="0" err="1"/>
              <a:t>dolor</a:t>
            </a:r>
            <a:r>
              <a:rPr lang="en-GB" dirty="0"/>
              <a:t> (to be hurt), </a:t>
            </a:r>
            <a:r>
              <a:rPr lang="en-GB" dirty="0" err="1"/>
              <a:t>tener</a:t>
            </a:r>
            <a:r>
              <a:rPr lang="en-GB" dirty="0"/>
              <a:t> </a:t>
            </a:r>
            <a:r>
              <a:rPr lang="en-GB" dirty="0" err="1"/>
              <a:t>prisa</a:t>
            </a:r>
            <a:r>
              <a:rPr lang="en-GB" dirty="0"/>
              <a:t> (to be in a hurry), </a:t>
            </a:r>
            <a:r>
              <a:rPr lang="en-GB" dirty="0" err="1"/>
              <a:t>tener</a:t>
            </a:r>
            <a:r>
              <a:rPr lang="en-GB" dirty="0"/>
              <a:t> </a:t>
            </a:r>
            <a:r>
              <a:rPr lang="en-GB" dirty="0" err="1"/>
              <a:t>calor</a:t>
            </a:r>
            <a:r>
              <a:rPr lang="en-GB" dirty="0"/>
              <a:t> (to be hot), </a:t>
            </a:r>
            <a:r>
              <a:rPr lang="en-GB" dirty="0" err="1"/>
              <a:t>tener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(to be thirsty), </a:t>
            </a:r>
            <a:r>
              <a:rPr lang="en-GB" dirty="0" err="1"/>
              <a:t>tener</a:t>
            </a:r>
            <a:r>
              <a:rPr lang="en-GB" dirty="0"/>
              <a:t> </a:t>
            </a:r>
            <a:r>
              <a:rPr lang="en-GB" dirty="0" err="1"/>
              <a:t>frío</a:t>
            </a:r>
            <a:r>
              <a:rPr lang="en-GB" dirty="0"/>
              <a:t> (to be cold), </a:t>
            </a:r>
            <a:r>
              <a:rPr lang="en-GB" dirty="0" err="1"/>
              <a:t>tener</a:t>
            </a:r>
            <a:r>
              <a:rPr lang="en-GB" dirty="0"/>
              <a:t> suerte (to be lucky), etc.</a:t>
            </a:r>
          </a:p>
          <a:p>
            <a:pPr>
              <a:buFontTx/>
              <a:buChar char="-"/>
            </a:pPr>
            <a:r>
              <a:rPr lang="en-GB" dirty="0"/>
              <a:t>We can add the appropriate indefinite article (un, una) to add emphasis or urgency in colloquial contexts.</a:t>
            </a:r>
          </a:p>
          <a:p>
            <a:pPr lvl="1">
              <a:buFontTx/>
              <a:buChar char="-"/>
            </a:pPr>
            <a:r>
              <a:rPr lang="en-GB" dirty="0"/>
              <a:t>¡Tengo </a:t>
            </a:r>
            <a:r>
              <a:rPr lang="en-GB" b="1" dirty="0"/>
              <a:t>una</a:t>
            </a:r>
            <a:r>
              <a:rPr lang="en-GB" dirty="0"/>
              <a:t> suerte con las </a:t>
            </a:r>
            <a:r>
              <a:rPr lang="en-GB" dirty="0" err="1"/>
              <a:t>chicas</a:t>
            </a:r>
            <a:r>
              <a:rPr lang="en-GB" dirty="0"/>
              <a:t>, </a:t>
            </a:r>
            <a:r>
              <a:rPr lang="en-GB" dirty="0" err="1"/>
              <a:t>tío</a:t>
            </a:r>
            <a:r>
              <a:rPr lang="en-GB" dirty="0"/>
              <a:t>! </a:t>
            </a:r>
            <a:r>
              <a:rPr lang="en-GB" i="1" dirty="0"/>
              <a:t>(I’m so lucky with girls, dude!)</a:t>
            </a:r>
          </a:p>
          <a:p>
            <a:pPr lvl="1">
              <a:buFontTx/>
              <a:buChar char="-"/>
            </a:pPr>
            <a:r>
              <a:rPr lang="en-GB" dirty="0"/>
              <a:t>¡Tengo </a:t>
            </a:r>
            <a:r>
              <a:rPr lang="en-GB" b="1" dirty="0"/>
              <a:t>un</a:t>
            </a:r>
            <a:r>
              <a:rPr lang="en-GB" dirty="0"/>
              <a:t> </a:t>
            </a:r>
            <a:r>
              <a:rPr lang="en-GB" dirty="0" err="1"/>
              <a:t>calor</a:t>
            </a:r>
            <a:r>
              <a:rPr lang="en-GB" dirty="0"/>
              <a:t>, </a:t>
            </a:r>
            <a:r>
              <a:rPr lang="en-GB" dirty="0" err="1"/>
              <a:t>madre</a:t>
            </a:r>
            <a:r>
              <a:rPr lang="en-GB" dirty="0"/>
              <a:t> </a:t>
            </a:r>
            <a:r>
              <a:rPr lang="en-GB" dirty="0" err="1"/>
              <a:t>mía</a:t>
            </a:r>
            <a:r>
              <a:rPr lang="en-GB" dirty="0"/>
              <a:t>, que no lo </a:t>
            </a:r>
            <a:r>
              <a:rPr lang="en-GB" dirty="0" err="1"/>
              <a:t>soporto</a:t>
            </a:r>
            <a:r>
              <a:rPr lang="en-GB" dirty="0"/>
              <a:t>! </a:t>
            </a:r>
            <a:r>
              <a:rPr lang="en-GB" i="1" dirty="0"/>
              <a:t>(I’m so hot, mother of God, I can’t stand it!)</a:t>
            </a:r>
          </a:p>
        </p:txBody>
      </p:sp>
    </p:spTree>
    <p:extLst>
      <p:ext uri="{BB962C8B-B14F-4D97-AF65-F5344CB8AC3E}">
        <p14:creationId xmlns:p14="http://schemas.microsoft.com/office/powerpoint/2010/main" val="93603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304A0-9A39-4479-88B3-B98D4D76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D811329-4696-4461-8F11-962737B86AE9}"/>
              </a:ext>
            </a:extLst>
          </p:cNvPr>
          <p:cNvSpPr txBox="1">
            <a:spLocks/>
          </p:cNvSpPr>
          <p:nvPr/>
        </p:nvSpPr>
        <p:spPr>
          <a:xfrm>
            <a:off x="942618" y="1223889"/>
            <a:ext cx="10306764" cy="40796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7. </a:t>
            </a:r>
            <a:r>
              <a:rPr lang="en-GB" b="1" dirty="0"/>
              <a:t>HOWEVER, BE CAREFUL WHEN YOU USE AN ARTICLE THAT STARTS WITH “a”:</a:t>
            </a:r>
          </a:p>
          <a:p>
            <a:pPr>
              <a:buFontTx/>
              <a:buChar char="-"/>
            </a:pPr>
            <a:r>
              <a:rPr lang="en-GB" b="1" dirty="0"/>
              <a:t>If</a:t>
            </a:r>
            <a:r>
              <a:rPr lang="en-GB" dirty="0"/>
              <a:t> the noun </a:t>
            </a:r>
            <a:r>
              <a:rPr lang="en-GB" b="1" dirty="0"/>
              <a:t>starts with a stressed letter </a:t>
            </a:r>
            <a:r>
              <a:rPr lang="en-GB" b="1" i="1" dirty="0"/>
              <a:t>“a”, </a:t>
            </a:r>
            <a:r>
              <a:rPr lang="en-GB" dirty="0"/>
              <a:t>the article will change to “el”. This is to avoid the “forced” sound of two </a:t>
            </a:r>
            <a:r>
              <a:rPr lang="en-GB" i="1" dirty="0"/>
              <a:t>“a</a:t>
            </a:r>
            <a:r>
              <a:rPr lang="en-GB" sz="1400" i="1" dirty="0"/>
              <a:t>s</a:t>
            </a:r>
            <a:r>
              <a:rPr lang="en-GB" i="1" dirty="0"/>
              <a:t>” </a:t>
            </a:r>
            <a:r>
              <a:rPr lang="en-GB" dirty="0"/>
              <a:t>next to each other</a:t>
            </a:r>
            <a:r>
              <a:rPr lang="en-GB" i="1" dirty="0"/>
              <a:t>. </a:t>
            </a:r>
          </a:p>
          <a:p>
            <a:pPr marL="0" indent="0">
              <a:buNone/>
            </a:pPr>
            <a:r>
              <a:rPr lang="en-GB" dirty="0"/>
              <a:t>				For example: </a:t>
            </a:r>
          </a:p>
          <a:p>
            <a:pPr lvl="1">
              <a:buFontTx/>
              <a:buChar char="-"/>
            </a:pPr>
            <a:r>
              <a:rPr lang="en-GB" dirty="0"/>
              <a:t>L</a:t>
            </a:r>
            <a:r>
              <a:rPr lang="en-GB" b="1" dirty="0"/>
              <a:t>a </a:t>
            </a:r>
            <a:r>
              <a:rPr lang="en-GB" b="1" dirty="0" err="1"/>
              <a:t>a</a:t>
            </a:r>
            <a:r>
              <a:rPr lang="en-GB" dirty="0" err="1"/>
              <a:t>gua</a:t>
            </a:r>
            <a:r>
              <a:rPr lang="en-GB" dirty="0"/>
              <a:t> (water) </a:t>
            </a: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b="1" dirty="0">
                <a:sym typeface="Wingdings" panose="05000000000000000000" pitchFamily="2" charset="2"/>
              </a:rPr>
              <a:t>el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b="1" dirty="0" err="1">
                <a:sym typeface="Wingdings" panose="05000000000000000000" pitchFamily="2" charset="2"/>
              </a:rPr>
              <a:t>a</a:t>
            </a:r>
            <a:r>
              <a:rPr lang="en-GB" dirty="0" err="1">
                <a:sym typeface="Wingdings" panose="05000000000000000000" pitchFamily="2" charset="2"/>
              </a:rPr>
              <a:t>gua</a:t>
            </a:r>
            <a:r>
              <a:rPr lang="en-GB" dirty="0">
                <a:sym typeface="Wingdings" panose="05000000000000000000" pitchFamily="2" charset="2"/>
              </a:rPr>
              <a:t>		- L</a:t>
            </a:r>
            <a:r>
              <a:rPr lang="en-GB" b="1" dirty="0">
                <a:sym typeface="Wingdings" panose="05000000000000000000" pitchFamily="2" charset="2"/>
              </a:rPr>
              <a:t>a </a:t>
            </a:r>
            <a:r>
              <a:rPr lang="en-GB" b="1" dirty="0" err="1">
                <a:sym typeface="Wingdings" panose="05000000000000000000" pitchFamily="2" charset="2"/>
              </a:rPr>
              <a:t>á</a:t>
            </a:r>
            <a:r>
              <a:rPr lang="en-GB" dirty="0" err="1">
                <a:sym typeface="Wingdings" panose="05000000000000000000" pitchFamily="2" charset="2"/>
              </a:rPr>
              <a:t>guila</a:t>
            </a:r>
            <a:r>
              <a:rPr lang="en-GB" dirty="0">
                <a:sym typeface="Wingdings" panose="05000000000000000000" pitchFamily="2" charset="2"/>
              </a:rPr>
              <a:t> (eagle)  </a:t>
            </a:r>
            <a:r>
              <a:rPr lang="en-GB" b="1" dirty="0">
                <a:sym typeface="Wingdings" panose="05000000000000000000" pitchFamily="2" charset="2"/>
              </a:rPr>
              <a:t>el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b="1" dirty="0" err="1">
                <a:sym typeface="Wingdings" panose="05000000000000000000" pitchFamily="2" charset="2"/>
              </a:rPr>
              <a:t>á</a:t>
            </a:r>
            <a:r>
              <a:rPr lang="en-GB" dirty="0" err="1">
                <a:sym typeface="Wingdings" panose="05000000000000000000" pitchFamily="2" charset="2"/>
              </a:rPr>
              <a:t>guila</a:t>
            </a:r>
            <a:endParaRPr lang="en-GB" dirty="0"/>
          </a:p>
          <a:p>
            <a:pPr>
              <a:buFontTx/>
              <a:buChar char="-"/>
            </a:pPr>
            <a:r>
              <a:rPr lang="en-GB" b="1" dirty="0"/>
              <a:t>But, </a:t>
            </a:r>
            <a:r>
              <a:rPr lang="en-GB" dirty="0"/>
              <a:t>if you are </a:t>
            </a:r>
            <a:r>
              <a:rPr lang="en-GB" b="1" dirty="0"/>
              <a:t>using it in plural</a:t>
            </a:r>
            <a:r>
              <a:rPr lang="en-GB" dirty="0"/>
              <a:t>, the </a:t>
            </a:r>
            <a:r>
              <a:rPr lang="en-GB" b="1" dirty="0"/>
              <a:t>article goes back to its feminine form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/>
              <a:t>				For example:</a:t>
            </a:r>
          </a:p>
          <a:p>
            <a:pPr lvl="1">
              <a:buFontTx/>
              <a:buChar char="-"/>
            </a:pPr>
            <a:r>
              <a:rPr lang="en-GB" b="1" dirty="0" err="1"/>
              <a:t>A</a:t>
            </a:r>
            <a:r>
              <a:rPr lang="en-GB" dirty="0" err="1"/>
              <a:t>gua</a:t>
            </a:r>
            <a:r>
              <a:rPr lang="en-GB" b="1" dirty="0" err="1"/>
              <a:t>s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b="1" dirty="0">
                <a:sym typeface="Wingdings" panose="05000000000000000000" pitchFamily="2" charset="2"/>
              </a:rPr>
              <a:t>las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b="1" dirty="0" err="1">
                <a:sym typeface="Wingdings" panose="05000000000000000000" pitchFamily="2" charset="2"/>
              </a:rPr>
              <a:t>a</a:t>
            </a:r>
            <a:r>
              <a:rPr lang="en-GB" dirty="0" err="1">
                <a:sym typeface="Wingdings" panose="05000000000000000000" pitchFamily="2" charset="2"/>
              </a:rPr>
              <a:t>gua</a:t>
            </a:r>
            <a:r>
              <a:rPr lang="en-GB" b="1" dirty="0" err="1">
                <a:sym typeface="Wingdings" panose="05000000000000000000" pitchFamily="2" charset="2"/>
              </a:rPr>
              <a:t>s</a:t>
            </a:r>
            <a:r>
              <a:rPr lang="en-GB" dirty="0">
                <a:sym typeface="Wingdings" panose="05000000000000000000" pitchFamily="2" charset="2"/>
              </a:rPr>
              <a:t>			- </a:t>
            </a:r>
            <a:r>
              <a:rPr lang="en-GB" b="1" dirty="0" err="1">
                <a:sym typeface="Wingdings" panose="05000000000000000000" pitchFamily="2" charset="2"/>
              </a:rPr>
              <a:t>á</a:t>
            </a:r>
            <a:r>
              <a:rPr lang="en-GB" dirty="0" err="1">
                <a:sym typeface="Wingdings" panose="05000000000000000000" pitchFamily="2" charset="2"/>
              </a:rPr>
              <a:t>guila</a:t>
            </a:r>
            <a:r>
              <a:rPr lang="en-GB" b="1" dirty="0" err="1">
                <a:sym typeface="Wingdings" panose="05000000000000000000" pitchFamily="2" charset="2"/>
              </a:rPr>
              <a:t>s</a:t>
            </a:r>
            <a:r>
              <a:rPr lang="en-GB" dirty="0">
                <a:sym typeface="Wingdings" panose="05000000000000000000" pitchFamily="2" charset="2"/>
              </a:rPr>
              <a:t>  </a:t>
            </a:r>
            <a:r>
              <a:rPr lang="en-GB" b="1" dirty="0">
                <a:sym typeface="Wingdings" panose="05000000000000000000" pitchFamily="2" charset="2"/>
              </a:rPr>
              <a:t>las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b="1" dirty="0" err="1">
                <a:sym typeface="Wingdings" panose="05000000000000000000" pitchFamily="2" charset="2"/>
              </a:rPr>
              <a:t>á</a:t>
            </a:r>
            <a:r>
              <a:rPr lang="en-GB" dirty="0" err="1">
                <a:sym typeface="Wingdings" panose="05000000000000000000" pitchFamily="2" charset="2"/>
              </a:rPr>
              <a:t>guila</a:t>
            </a:r>
            <a:r>
              <a:rPr lang="en-GB" b="1" dirty="0" err="1">
                <a:sym typeface="Wingdings" panose="05000000000000000000" pitchFamily="2" charset="2"/>
              </a:rPr>
              <a:t>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1230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D88E77-E20D-4F30-A56F-EBC3E3EFA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98C38E-D6E3-4BAC-A3DA-38CABDC81D37}"/>
              </a:ext>
            </a:extLst>
          </p:cNvPr>
          <p:cNvSpPr txBox="1"/>
          <p:nvPr/>
        </p:nvSpPr>
        <p:spPr>
          <a:xfrm>
            <a:off x="6527409" y="5466345"/>
            <a:ext cx="5233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/>
              <a:t>Resources:</a:t>
            </a:r>
          </a:p>
          <a:p>
            <a:pPr algn="r"/>
            <a:r>
              <a:rPr lang="en-GB" sz="1200" dirty="0">
                <a:hlinkClick r:id="rId2"/>
              </a:rPr>
              <a:t>www.fluent.com</a:t>
            </a:r>
            <a:endParaRPr lang="en-GB" sz="1200" dirty="0"/>
          </a:p>
          <a:p>
            <a:pPr algn="r"/>
            <a:r>
              <a:rPr lang="en-GB" sz="1200" dirty="0">
                <a:hlinkClick r:id="rId3"/>
              </a:rPr>
              <a:t>www.spanishdict.com</a:t>
            </a:r>
            <a:r>
              <a:rPr lang="en-GB" sz="1200" dirty="0"/>
              <a:t> </a:t>
            </a:r>
          </a:p>
          <a:p>
            <a:pPr algn="r"/>
            <a:endParaRPr lang="en-GB" sz="1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62FC1F-91AB-4337-9A59-5EB9A9276DDB}"/>
              </a:ext>
            </a:extLst>
          </p:cNvPr>
          <p:cNvSpPr txBox="1">
            <a:spLocks/>
          </p:cNvSpPr>
          <p:nvPr/>
        </p:nvSpPr>
        <p:spPr>
          <a:xfrm>
            <a:off x="942618" y="1223889"/>
            <a:ext cx="10306764" cy="40796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8. </a:t>
            </a:r>
            <a:r>
              <a:rPr lang="en-GB" b="1" dirty="0"/>
              <a:t>THE “NEUTER” ARTICLE </a:t>
            </a:r>
            <a:r>
              <a:rPr lang="en-GB" b="1" i="1" dirty="0"/>
              <a:t>“lo”:</a:t>
            </a:r>
          </a:p>
          <a:p>
            <a:pPr>
              <a:buFontTx/>
              <a:buChar char="-"/>
            </a:pPr>
            <a:r>
              <a:rPr lang="en-GB" dirty="0"/>
              <a:t>Sometimes is possible </a:t>
            </a:r>
            <a:r>
              <a:rPr lang="en-GB" b="1" dirty="0"/>
              <a:t>to pair an article (el, la) with an adjective (describing word) to make it into a noun (object word).</a:t>
            </a:r>
          </a:p>
          <a:p>
            <a:pPr>
              <a:buFontTx/>
              <a:buChar char="-"/>
            </a:pPr>
            <a:r>
              <a:rPr lang="en-GB" dirty="0"/>
              <a:t>In this case we use the “Neuter article” </a:t>
            </a:r>
            <a:r>
              <a:rPr lang="en-GB" dirty="0">
                <a:sym typeface="Wingdings" panose="05000000000000000000" pitchFamily="2" charset="2"/>
              </a:rPr>
              <a:t> </a:t>
            </a:r>
            <a:r>
              <a:rPr lang="en-GB" b="1" i="1" dirty="0">
                <a:solidFill>
                  <a:srgbClr val="FF0000"/>
                </a:solidFill>
                <a:sym typeface="Wingdings" panose="05000000000000000000" pitchFamily="2" charset="2"/>
              </a:rPr>
              <a:t>lo</a:t>
            </a:r>
          </a:p>
          <a:p>
            <a:pPr>
              <a:buFontTx/>
              <a:buChar char="-"/>
            </a:pPr>
            <a:r>
              <a:rPr lang="en-GB" dirty="0"/>
              <a:t>It is neuter because it doesn’t describe a specific gender.</a:t>
            </a:r>
          </a:p>
          <a:p>
            <a:pPr marL="0" indent="0" algn="ctr">
              <a:buNone/>
            </a:pPr>
            <a:r>
              <a:rPr lang="en-GB" dirty="0"/>
              <a:t>For example: </a:t>
            </a:r>
          </a:p>
          <a:p>
            <a:pPr lvl="1" algn="ctr">
              <a:buFontTx/>
              <a:buChar char="-"/>
            </a:pPr>
            <a:r>
              <a:rPr lang="en-GB" dirty="0"/>
              <a:t>A </a:t>
            </a:r>
            <a:r>
              <a:rPr lang="en-GB" dirty="0" err="1"/>
              <a:t>mí</a:t>
            </a:r>
            <a:r>
              <a:rPr lang="en-GB" dirty="0"/>
              <a:t> me </a:t>
            </a:r>
            <a:r>
              <a:rPr lang="en-GB" dirty="0" err="1"/>
              <a:t>gusta</a:t>
            </a:r>
            <a:r>
              <a:rPr lang="en-GB" dirty="0"/>
              <a:t> </a:t>
            </a:r>
            <a:r>
              <a:rPr lang="en-GB" dirty="0" err="1"/>
              <a:t>mucho</a:t>
            </a:r>
            <a:r>
              <a:rPr lang="en-GB" dirty="0"/>
              <a:t> </a:t>
            </a:r>
            <a:r>
              <a:rPr lang="en-GB" b="1" i="1" u="sng" dirty="0">
                <a:solidFill>
                  <a:srgbClr val="FF0000"/>
                </a:solidFill>
              </a:rPr>
              <a:t>lo</a:t>
            </a:r>
            <a:r>
              <a:rPr lang="en-GB" i="1" u="sng" dirty="0"/>
              <a:t> dulce  </a:t>
            </a:r>
            <a:r>
              <a:rPr lang="en-GB" dirty="0">
                <a:sym typeface="Wingdings" panose="05000000000000000000" pitchFamily="2" charset="2"/>
              </a:rPr>
              <a:t> I like </a:t>
            </a:r>
            <a:r>
              <a:rPr lang="en-GB" u="sng" dirty="0">
                <a:sym typeface="Wingdings" panose="05000000000000000000" pitchFamily="2" charset="2"/>
              </a:rPr>
              <a:t>sweet things</a:t>
            </a:r>
            <a:r>
              <a:rPr lang="en-GB" dirty="0">
                <a:sym typeface="Wingdings" panose="05000000000000000000" pitchFamily="2" charset="2"/>
              </a:rPr>
              <a:t> a lot</a:t>
            </a:r>
            <a:endParaRPr lang="en-GB" dirty="0"/>
          </a:p>
          <a:p>
            <a:pPr>
              <a:buFontTx/>
              <a:buChar char="-"/>
            </a:pPr>
            <a:endParaRPr lang="en-GB" b="1" dirty="0"/>
          </a:p>
        </p:txBody>
      </p:sp>
      <p:sp>
        <p:nvSpPr>
          <p:cNvPr id="7" name="Arrow: Curved Up 6">
            <a:extLst>
              <a:ext uri="{FF2B5EF4-FFF2-40B4-BE49-F238E27FC236}">
                <a16:creationId xmlns:a16="http://schemas.microsoft.com/office/drawing/2014/main" id="{276A2652-2704-482C-831C-B6FD4AAB83EC}"/>
              </a:ext>
            </a:extLst>
          </p:cNvPr>
          <p:cNvSpPr/>
          <p:nvPr/>
        </p:nvSpPr>
        <p:spPr>
          <a:xfrm>
            <a:off x="6217920" y="4445391"/>
            <a:ext cx="2082018" cy="520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1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06BEA-14C7-4B6F-917C-3D2899B30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0270" y="329307"/>
            <a:ext cx="5938836" cy="309201"/>
          </a:xfrm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  <p:sp>
        <p:nvSpPr>
          <p:cNvPr id="6" name="Callout: Left-Right Arrow 5">
            <a:extLst>
              <a:ext uri="{FF2B5EF4-FFF2-40B4-BE49-F238E27FC236}">
                <a16:creationId xmlns:a16="http://schemas.microsoft.com/office/drawing/2014/main" id="{ECAB0271-D37B-468C-A339-1AA0B70BD723}"/>
              </a:ext>
            </a:extLst>
          </p:cNvPr>
          <p:cNvSpPr/>
          <p:nvPr/>
        </p:nvSpPr>
        <p:spPr>
          <a:xfrm>
            <a:off x="3740426" y="2266122"/>
            <a:ext cx="4711148" cy="2040835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800" b="1" dirty="0">
                <a:solidFill>
                  <a:prstClr val="black"/>
                </a:solidFill>
              </a:rPr>
              <a:t>ARTÍCULOS</a:t>
            </a:r>
          </a:p>
          <a:p>
            <a:pPr lvl="0" algn="ctr"/>
            <a:r>
              <a:rPr lang="en-GB" sz="2800" b="1" i="1" dirty="0">
                <a:solidFill>
                  <a:prstClr val="black"/>
                </a:solidFill>
              </a:rPr>
              <a:t>-Articles-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07D13-B5E1-466D-8A81-83E9E2E6A13D}"/>
              </a:ext>
            </a:extLst>
          </p:cNvPr>
          <p:cNvSpPr txBox="1"/>
          <p:nvPr/>
        </p:nvSpPr>
        <p:spPr>
          <a:xfrm>
            <a:off x="702365" y="1831144"/>
            <a:ext cx="2796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>
                <a:solidFill>
                  <a:schemeClr val="accent6">
                    <a:lumMod val="75000"/>
                  </a:schemeClr>
                </a:solidFill>
              </a:rPr>
              <a:t>Artículos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DEFINIDOS o DETERMINADOS</a:t>
            </a:r>
          </a:p>
          <a:p>
            <a:pPr algn="ctr"/>
            <a:r>
              <a:rPr lang="en-GB" sz="1400" b="1" i="1" dirty="0">
                <a:solidFill>
                  <a:schemeClr val="accent6">
                    <a:lumMod val="75000"/>
                  </a:schemeClr>
                </a:solidFill>
              </a:rPr>
              <a:t>-Definite or determinate Articles-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22028-CFE2-492F-86E3-F141955FEEB2}"/>
              </a:ext>
            </a:extLst>
          </p:cNvPr>
          <p:cNvSpPr txBox="1"/>
          <p:nvPr/>
        </p:nvSpPr>
        <p:spPr>
          <a:xfrm>
            <a:off x="8396908" y="1831144"/>
            <a:ext cx="2796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>
                <a:solidFill>
                  <a:schemeClr val="accent4"/>
                </a:solidFill>
              </a:rPr>
              <a:t>Artículos</a:t>
            </a:r>
            <a:r>
              <a:rPr lang="en-GB" b="1" dirty="0">
                <a:solidFill>
                  <a:schemeClr val="accent4"/>
                </a:solidFill>
              </a:rPr>
              <a:t> INDEFINIDOS o INDETERMINADOS</a:t>
            </a:r>
          </a:p>
          <a:p>
            <a:pPr algn="ctr"/>
            <a:r>
              <a:rPr lang="en-GB" sz="1400" b="1" i="1" dirty="0">
                <a:solidFill>
                  <a:schemeClr val="accent4"/>
                </a:solidFill>
              </a:rPr>
              <a:t>-Indefinite or indeterminate Articles-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29F2E5F-99B5-40EF-89A4-8C6B2FE29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980691"/>
              </p:ext>
            </p:extLst>
          </p:nvPr>
        </p:nvGraphicFramePr>
        <p:xfrm>
          <a:off x="1143551" y="3015222"/>
          <a:ext cx="1917150" cy="1316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575">
                  <a:extLst>
                    <a:ext uri="{9D8B030D-6E8A-4147-A177-3AD203B41FA5}">
                      <a16:colId xmlns:a16="http://schemas.microsoft.com/office/drawing/2014/main" val="4287198060"/>
                    </a:ext>
                  </a:extLst>
                </a:gridCol>
                <a:gridCol w="958575">
                  <a:extLst>
                    <a:ext uri="{9D8B030D-6E8A-4147-A177-3AD203B41FA5}">
                      <a16:colId xmlns:a16="http://schemas.microsoft.com/office/drawing/2014/main" val="2290498923"/>
                    </a:ext>
                  </a:extLst>
                </a:gridCol>
              </a:tblGrid>
              <a:tr h="34747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el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586482"/>
                  </a:ext>
                </a:extLst>
              </a:tr>
              <a:tr h="34747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los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1273"/>
                  </a:ext>
                </a:extLst>
              </a:tr>
              <a:tr h="584549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lo</a:t>
                      </a:r>
                      <a:endParaRPr lang="en-GB" sz="1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(neuter)</a:t>
                      </a:r>
                    </a:p>
                  </a:txBody>
                  <a:tcPr marT="41564" marB="4156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427888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7BCD2F0-AA25-4B34-847F-D5870DEC0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872808"/>
              </p:ext>
            </p:extLst>
          </p:nvPr>
        </p:nvGraphicFramePr>
        <p:xfrm>
          <a:off x="8836437" y="3225826"/>
          <a:ext cx="1917150" cy="980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575">
                  <a:extLst>
                    <a:ext uri="{9D8B030D-6E8A-4147-A177-3AD203B41FA5}">
                      <a16:colId xmlns:a16="http://schemas.microsoft.com/office/drawing/2014/main" val="4287198060"/>
                    </a:ext>
                  </a:extLst>
                </a:gridCol>
                <a:gridCol w="958575">
                  <a:extLst>
                    <a:ext uri="{9D8B030D-6E8A-4147-A177-3AD203B41FA5}">
                      <a16:colId xmlns:a16="http://schemas.microsoft.com/office/drawing/2014/main" val="2290498923"/>
                    </a:ext>
                  </a:extLst>
                </a:gridCol>
              </a:tblGrid>
              <a:tr h="448975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accent4"/>
                          </a:solidFill>
                        </a:rPr>
                        <a:t>un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accent4"/>
                          </a:solidFill>
                        </a:rPr>
                        <a:t>una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586482"/>
                  </a:ext>
                </a:extLst>
              </a:tr>
              <a:tr h="531968"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>
                          <a:solidFill>
                            <a:schemeClr val="accent4"/>
                          </a:solidFill>
                        </a:rPr>
                        <a:t>unos</a:t>
                      </a:r>
                      <a:endParaRPr lang="en-GB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>
                          <a:solidFill>
                            <a:schemeClr val="accent4"/>
                          </a:solidFill>
                        </a:rPr>
                        <a:t>unas</a:t>
                      </a:r>
                      <a:endParaRPr lang="en-GB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127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6EA3EEB-9909-4656-BCC9-4AC82283B562}"/>
              </a:ext>
            </a:extLst>
          </p:cNvPr>
          <p:cNvSpPr txBox="1"/>
          <p:nvPr/>
        </p:nvSpPr>
        <p:spPr>
          <a:xfrm>
            <a:off x="1457738" y="4505739"/>
            <a:ext cx="1285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solidFill>
                  <a:schemeClr val="accent6"/>
                </a:solidFill>
              </a:rPr>
              <a:t>THE</a:t>
            </a:r>
            <a:endParaRPr lang="en-GB" b="1" i="1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E6A849-A7C9-41FA-B2A5-7FD10AB6EC26}"/>
              </a:ext>
            </a:extLst>
          </p:cNvPr>
          <p:cNvSpPr txBox="1"/>
          <p:nvPr/>
        </p:nvSpPr>
        <p:spPr>
          <a:xfrm>
            <a:off x="8766587" y="4505739"/>
            <a:ext cx="2056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>
                <a:solidFill>
                  <a:schemeClr val="accent4"/>
                </a:solidFill>
              </a:rPr>
              <a:t>A – AN – SOME </a:t>
            </a:r>
            <a:endParaRPr lang="en-GB" b="1" i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575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06BEA-14C7-4B6F-917C-3D2899B30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Follow us on Facebook: GH Spanish Tutor</a:t>
            </a:r>
          </a:p>
        </p:txBody>
      </p:sp>
      <p:sp>
        <p:nvSpPr>
          <p:cNvPr id="6" name="Callout: Left-Right Arrow 5">
            <a:extLst>
              <a:ext uri="{FF2B5EF4-FFF2-40B4-BE49-F238E27FC236}">
                <a16:creationId xmlns:a16="http://schemas.microsoft.com/office/drawing/2014/main" id="{ECAB0271-D37B-468C-A339-1AA0B70BD723}"/>
              </a:ext>
            </a:extLst>
          </p:cNvPr>
          <p:cNvSpPr/>
          <p:nvPr/>
        </p:nvSpPr>
        <p:spPr>
          <a:xfrm>
            <a:off x="3740426" y="2266122"/>
            <a:ext cx="4711148" cy="2040835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ARTÍCULOS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i="1" dirty="0">
                <a:solidFill>
                  <a:prstClr val="black"/>
                </a:solidFill>
                <a:latin typeface="Century Gothic" panose="020B0502020202020204"/>
              </a:rPr>
              <a:t>-Articles-</a:t>
            </a:r>
            <a:endParaRPr kumimoji="0" lang="en-GB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07D13-B5E1-466D-8A81-83E9E2E6A13D}"/>
              </a:ext>
            </a:extLst>
          </p:cNvPr>
          <p:cNvSpPr txBox="1"/>
          <p:nvPr/>
        </p:nvSpPr>
        <p:spPr>
          <a:xfrm>
            <a:off x="702365" y="1831144"/>
            <a:ext cx="2796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BC410A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Artículos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BC410A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DEFINIDOS o DETERMINADOS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BC410A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-Definite or determinate Articles-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22028-CFE2-492F-86E3-F141955FEEB2}"/>
              </a:ext>
            </a:extLst>
          </p:cNvPr>
          <p:cNvSpPr txBox="1"/>
          <p:nvPr/>
        </p:nvSpPr>
        <p:spPr>
          <a:xfrm>
            <a:off x="8396908" y="1831144"/>
            <a:ext cx="2796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CB663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Artículos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CB663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INDEFINIDOS o INDETERMINADOS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2CB663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-Indefinite or indeterminate Articles-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225CC9-4E3A-4072-A7DA-995C07151231}"/>
              </a:ext>
            </a:extLst>
          </p:cNvPr>
          <p:cNvSpPr txBox="1"/>
          <p:nvPr/>
        </p:nvSpPr>
        <p:spPr>
          <a:xfrm>
            <a:off x="829994" y="3500833"/>
            <a:ext cx="2668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>
                <a:solidFill>
                  <a:schemeClr val="accent6"/>
                </a:solidFill>
              </a:rPr>
              <a:t>Algo</a:t>
            </a:r>
            <a:r>
              <a:rPr lang="en-GB" b="1" dirty="0">
                <a:solidFill>
                  <a:schemeClr val="accent6"/>
                </a:solidFill>
              </a:rPr>
              <a:t> que </a:t>
            </a:r>
            <a:r>
              <a:rPr lang="en-GB" b="1" dirty="0" err="1">
                <a:solidFill>
                  <a:schemeClr val="accent6"/>
                </a:solidFill>
              </a:rPr>
              <a:t>ya</a:t>
            </a:r>
            <a:r>
              <a:rPr lang="en-GB" b="1" dirty="0">
                <a:solidFill>
                  <a:schemeClr val="accent6"/>
                </a:solidFill>
              </a:rPr>
              <a:t> </a:t>
            </a:r>
            <a:r>
              <a:rPr lang="en-GB" b="1" dirty="0" err="1">
                <a:solidFill>
                  <a:schemeClr val="accent6"/>
                </a:solidFill>
              </a:rPr>
              <a:t>conocemos</a:t>
            </a:r>
            <a:r>
              <a:rPr lang="en-GB" b="1" dirty="0">
                <a:solidFill>
                  <a:schemeClr val="accent6"/>
                </a:solidFill>
              </a:rPr>
              <a:t> </a:t>
            </a:r>
          </a:p>
          <a:p>
            <a:pPr algn="ctr"/>
            <a:r>
              <a:rPr lang="en-GB" b="1" i="1" dirty="0">
                <a:solidFill>
                  <a:schemeClr val="accent6"/>
                </a:solidFill>
              </a:rPr>
              <a:t>Something we already know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ABF90F-586D-41B3-A656-3E3D7BAB33A9}"/>
              </a:ext>
            </a:extLst>
          </p:cNvPr>
          <p:cNvSpPr txBox="1"/>
          <p:nvPr/>
        </p:nvSpPr>
        <p:spPr>
          <a:xfrm>
            <a:off x="8396908" y="3500832"/>
            <a:ext cx="31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>
                <a:solidFill>
                  <a:schemeClr val="accent4"/>
                </a:solidFill>
              </a:rPr>
              <a:t>Algo</a:t>
            </a:r>
            <a:r>
              <a:rPr lang="en-GB" b="1" dirty="0">
                <a:solidFill>
                  <a:schemeClr val="accent4"/>
                </a:solidFill>
              </a:rPr>
              <a:t> que NO </a:t>
            </a:r>
            <a:r>
              <a:rPr lang="en-GB" b="1" dirty="0" err="1">
                <a:solidFill>
                  <a:schemeClr val="accent4"/>
                </a:solidFill>
              </a:rPr>
              <a:t>conocemos</a:t>
            </a:r>
            <a:r>
              <a:rPr lang="en-GB" b="1" dirty="0">
                <a:solidFill>
                  <a:schemeClr val="accent4"/>
                </a:solidFill>
              </a:rPr>
              <a:t> </a:t>
            </a:r>
            <a:r>
              <a:rPr lang="en-GB" b="1" dirty="0" err="1">
                <a:solidFill>
                  <a:schemeClr val="accent4"/>
                </a:solidFill>
              </a:rPr>
              <a:t>previamente</a:t>
            </a:r>
            <a:r>
              <a:rPr lang="en-GB" b="1" dirty="0">
                <a:solidFill>
                  <a:schemeClr val="accent4"/>
                </a:solidFill>
              </a:rPr>
              <a:t> </a:t>
            </a:r>
          </a:p>
          <a:p>
            <a:pPr algn="ctr"/>
            <a:r>
              <a:rPr lang="en-GB" b="1" i="1" dirty="0">
                <a:solidFill>
                  <a:schemeClr val="accent4"/>
                </a:solidFill>
              </a:rPr>
              <a:t>Something we DON’T know previously</a:t>
            </a:r>
          </a:p>
        </p:txBody>
      </p:sp>
    </p:spTree>
    <p:extLst>
      <p:ext uri="{BB962C8B-B14F-4D97-AF65-F5344CB8AC3E}">
        <p14:creationId xmlns:p14="http://schemas.microsoft.com/office/powerpoint/2010/main" val="16138701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5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F5CF2-D9F2-4AF6-AC87-F3591FAE7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AC8DCA-0371-4AAF-AEB5-B16374F89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2180493"/>
            <a:ext cx="9603275" cy="1378634"/>
          </a:xfrm>
        </p:spPr>
        <p:txBody>
          <a:bodyPr/>
          <a:lstStyle/>
          <a:p>
            <a:pPr algn="ctr"/>
            <a:r>
              <a:rPr lang="en-GB" sz="4000" b="1" dirty="0" err="1"/>
              <a:t>Diferentes</a:t>
            </a:r>
            <a:r>
              <a:rPr lang="en-GB" sz="4000" b="1" dirty="0"/>
              <a:t> </a:t>
            </a:r>
            <a:r>
              <a:rPr lang="en-GB" sz="4000" b="1" dirty="0" err="1"/>
              <a:t>usos</a:t>
            </a:r>
            <a:r>
              <a:rPr lang="en-GB" sz="4000" b="1" dirty="0"/>
              <a:t> de los </a:t>
            </a:r>
            <a:r>
              <a:rPr lang="en-GB" sz="4000" b="1" dirty="0" err="1"/>
              <a:t>Artículos</a:t>
            </a:r>
            <a:r>
              <a:rPr lang="en-GB" sz="4000" b="1" dirty="0"/>
              <a:t> </a:t>
            </a:r>
            <a:br>
              <a:rPr lang="en-GB" b="1" dirty="0"/>
            </a:br>
            <a:r>
              <a:rPr lang="en-GB" dirty="0"/>
              <a:t>– Different uses of the articles – </a:t>
            </a:r>
          </a:p>
        </p:txBody>
      </p:sp>
    </p:spTree>
    <p:extLst>
      <p:ext uri="{BB962C8B-B14F-4D97-AF65-F5344CB8AC3E}">
        <p14:creationId xmlns:p14="http://schemas.microsoft.com/office/powerpoint/2010/main" val="281577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36FFD-EADA-4192-894B-E1E4F28F2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42868"/>
            <a:ext cx="9603275" cy="975831"/>
          </a:xfrm>
        </p:spPr>
        <p:txBody>
          <a:bodyPr>
            <a:normAutofit/>
          </a:bodyPr>
          <a:lstStyle/>
          <a:p>
            <a:r>
              <a:rPr lang="en-GB" b="1" dirty="0"/>
              <a:t>1. DEFINATE ARTICLE (EL, LA, LOS LAS) </a:t>
            </a:r>
            <a:r>
              <a:rPr lang="en-GB" dirty="0"/>
              <a:t>when </a:t>
            </a:r>
            <a:r>
              <a:rPr lang="en-GB" b="1" dirty="0"/>
              <a:t>talking about likes and dislikes</a:t>
            </a:r>
          </a:p>
          <a:p>
            <a:r>
              <a:rPr lang="en-GB" dirty="0"/>
              <a:t>In Spanish we MUST use these articles</a:t>
            </a:r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A43952-0616-401D-BFF7-0E3DC0DD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57BB78-3E6B-4E26-92B1-34998E5618F6}"/>
              </a:ext>
            </a:extLst>
          </p:cNvPr>
          <p:cNvSpPr/>
          <p:nvPr/>
        </p:nvSpPr>
        <p:spPr>
          <a:xfrm>
            <a:off x="1515025" y="3420144"/>
            <a:ext cx="88528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dirty="0"/>
              <a:t>No me </a:t>
            </a:r>
            <a:r>
              <a:rPr lang="en-GB" dirty="0" err="1"/>
              <a:t>gustan</a:t>
            </a:r>
            <a:r>
              <a:rPr lang="en-GB" dirty="0"/>
              <a:t> </a:t>
            </a:r>
            <a:r>
              <a:rPr lang="en-GB" b="1" dirty="0"/>
              <a:t>las</a:t>
            </a:r>
            <a:r>
              <a:rPr lang="en-GB" dirty="0"/>
              <a:t> </a:t>
            </a:r>
            <a:r>
              <a:rPr lang="en-GB" dirty="0" err="1"/>
              <a:t>películas</a:t>
            </a:r>
            <a:r>
              <a:rPr lang="en-GB" dirty="0"/>
              <a:t> de </a:t>
            </a:r>
            <a:r>
              <a:rPr lang="en-GB" dirty="0" err="1"/>
              <a:t>suspenso</a:t>
            </a:r>
            <a:r>
              <a:rPr lang="en-GB" dirty="0"/>
              <a:t>, </a:t>
            </a:r>
            <a:r>
              <a:rPr lang="en-GB" dirty="0" err="1"/>
              <a:t>prefiero</a:t>
            </a:r>
            <a:r>
              <a:rPr lang="en-GB" dirty="0"/>
              <a:t> </a:t>
            </a:r>
            <a:r>
              <a:rPr lang="en-GB" b="1" dirty="0"/>
              <a:t>las</a:t>
            </a:r>
            <a:r>
              <a:rPr lang="en-GB" dirty="0"/>
              <a:t> </a:t>
            </a:r>
            <a:r>
              <a:rPr lang="en-GB" dirty="0" err="1"/>
              <a:t>peliculas</a:t>
            </a:r>
            <a:r>
              <a:rPr lang="en-GB" dirty="0"/>
              <a:t> </a:t>
            </a:r>
            <a:r>
              <a:rPr lang="en-GB" dirty="0" err="1"/>
              <a:t>cómicas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1B9D7D-BD57-4B52-A179-1D9252E8619F}"/>
              </a:ext>
            </a:extLst>
          </p:cNvPr>
          <p:cNvSpPr/>
          <p:nvPr/>
        </p:nvSpPr>
        <p:spPr>
          <a:xfrm>
            <a:off x="1515026" y="2952234"/>
            <a:ext cx="4285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dirty="0"/>
              <a:t>Me </a:t>
            </a:r>
            <a:r>
              <a:rPr lang="en-GB" dirty="0" err="1"/>
              <a:t>encanta</a:t>
            </a:r>
            <a:r>
              <a:rPr lang="en-GB" dirty="0"/>
              <a:t> </a:t>
            </a:r>
            <a:r>
              <a:rPr lang="en-GB" b="1" dirty="0"/>
              <a:t>el</a:t>
            </a:r>
            <a:r>
              <a:rPr lang="en-GB" dirty="0"/>
              <a:t> </a:t>
            </a:r>
            <a:r>
              <a:rPr lang="en-GB" dirty="0" err="1"/>
              <a:t>zumo</a:t>
            </a:r>
            <a:r>
              <a:rPr lang="en-GB" dirty="0"/>
              <a:t> de </a:t>
            </a:r>
            <a:r>
              <a:rPr lang="en-GB" dirty="0" err="1"/>
              <a:t>naranja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B98E4-3BB2-40ED-8F5E-699ECAAC5C9C}"/>
              </a:ext>
            </a:extLst>
          </p:cNvPr>
          <p:cNvSpPr/>
          <p:nvPr/>
        </p:nvSpPr>
        <p:spPr>
          <a:xfrm>
            <a:off x="1515026" y="387585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GB" dirty="0"/>
              <a:t>Me </a:t>
            </a:r>
            <a:r>
              <a:rPr lang="en-GB" dirty="0" err="1"/>
              <a:t>gustan</a:t>
            </a:r>
            <a:r>
              <a:rPr lang="en-GB" dirty="0"/>
              <a:t> </a:t>
            </a:r>
            <a:r>
              <a:rPr lang="en-GB" b="1" dirty="0"/>
              <a:t>los</a:t>
            </a:r>
            <a:r>
              <a:rPr lang="en-GB" dirty="0"/>
              <a:t> </a:t>
            </a:r>
            <a:r>
              <a:rPr lang="en-GB" dirty="0" err="1"/>
              <a:t>deportes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general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81A35B-95B6-4C06-8BFF-E429C224FC56}"/>
              </a:ext>
            </a:extLst>
          </p:cNvPr>
          <p:cNvSpPr/>
          <p:nvPr/>
        </p:nvSpPr>
        <p:spPr>
          <a:xfrm>
            <a:off x="1515026" y="433157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GB" dirty="0" err="1"/>
              <a:t>Detesto</a:t>
            </a:r>
            <a:r>
              <a:rPr lang="en-GB" dirty="0"/>
              <a:t> </a:t>
            </a:r>
            <a:r>
              <a:rPr lang="en-GB" b="1" dirty="0"/>
              <a:t>el</a:t>
            </a:r>
            <a:r>
              <a:rPr lang="en-GB" dirty="0"/>
              <a:t> café con leche</a:t>
            </a:r>
          </a:p>
        </p:txBody>
      </p:sp>
    </p:spTree>
    <p:extLst>
      <p:ext uri="{BB962C8B-B14F-4D97-AF65-F5344CB8AC3E}">
        <p14:creationId xmlns:p14="http://schemas.microsoft.com/office/powerpoint/2010/main" val="321473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EA262-C7B0-4DAB-B2CD-7FEB6FB6E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913206"/>
            <a:ext cx="9603275" cy="2669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2. </a:t>
            </a:r>
            <a:r>
              <a:rPr lang="en-GB" b="1" dirty="0"/>
              <a:t>FEMININE DEFINITE ARTICLE TO TELL TIME  (la – las):</a:t>
            </a:r>
          </a:p>
          <a:p>
            <a:pPr>
              <a:buFontTx/>
              <a:buChar char="-"/>
            </a:pPr>
            <a:r>
              <a:rPr lang="en-GB" dirty="0"/>
              <a:t>Time in Spanish are all feminine (because we are talking about </a:t>
            </a:r>
            <a:r>
              <a:rPr lang="en-GB" i="1" dirty="0"/>
              <a:t>“l</a:t>
            </a:r>
            <a:r>
              <a:rPr lang="en-GB" b="1" i="1" u="sng" dirty="0">
                <a:solidFill>
                  <a:srgbClr val="FF0000"/>
                </a:solidFill>
              </a:rPr>
              <a:t>a</a:t>
            </a:r>
            <a:r>
              <a:rPr lang="en-GB" i="1" dirty="0"/>
              <a:t> hor</a:t>
            </a:r>
            <a:r>
              <a:rPr lang="en-GB" b="1" i="1" u="sng" dirty="0">
                <a:solidFill>
                  <a:srgbClr val="FF0000"/>
                </a:solidFill>
              </a:rPr>
              <a:t>a</a:t>
            </a:r>
            <a:r>
              <a:rPr lang="en-GB" i="1" dirty="0"/>
              <a:t>” </a:t>
            </a:r>
            <a:r>
              <a:rPr lang="en-GB" dirty="0"/>
              <a:t>and is feminine) and we have </a:t>
            </a:r>
            <a:r>
              <a:rPr lang="en-GB" b="1" dirty="0"/>
              <a:t>to include the feminine article</a:t>
            </a:r>
            <a:r>
              <a:rPr lang="en-GB" dirty="0"/>
              <a:t>.</a:t>
            </a:r>
          </a:p>
          <a:p>
            <a:pPr lvl="1">
              <a:buFontTx/>
              <a:buChar char="-"/>
            </a:pPr>
            <a:r>
              <a:rPr lang="en-GB" dirty="0"/>
              <a:t>Es </a:t>
            </a:r>
            <a:r>
              <a:rPr lang="en-GB" b="1" dirty="0"/>
              <a:t>la</a:t>
            </a:r>
            <a:r>
              <a:rPr lang="en-GB" dirty="0"/>
              <a:t> una de la </a:t>
            </a:r>
            <a:r>
              <a:rPr lang="en-GB" dirty="0" err="1"/>
              <a:t>mañana</a:t>
            </a:r>
            <a:r>
              <a:rPr lang="en-GB" dirty="0"/>
              <a:t>		  -  Son </a:t>
            </a:r>
            <a:r>
              <a:rPr lang="en-GB" b="1" dirty="0"/>
              <a:t>las</a:t>
            </a:r>
            <a:r>
              <a:rPr lang="en-GB" dirty="0"/>
              <a:t> </a:t>
            </a:r>
            <a:r>
              <a:rPr lang="en-GB" dirty="0" err="1"/>
              <a:t>cinco</a:t>
            </a:r>
            <a:r>
              <a:rPr lang="en-GB" dirty="0"/>
              <a:t> y </a:t>
            </a:r>
            <a:r>
              <a:rPr lang="en-GB" dirty="0" err="1"/>
              <a:t>veinte</a:t>
            </a:r>
            <a:endParaRPr lang="en-GB" dirty="0"/>
          </a:p>
          <a:p>
            <a:pPr lvl="1">
              <a:buFontTx/>
              <a:buChar char="-"/>
            </a:pPr>
            <a:r>
              <a:rPr lang="en-GB" dirty="0"/>
              <a:t>A </a:t>
            </a:r>
            <a:r>
              <a:rPr lang="en-GB" b="1" dirty="0"/>
              <a:t>las</a:t>
            </a:r>
            <a:r>
              <a:rPr lang="en-GB" dirty="0"/>
              <a:t> </a:t>
            </a:r>
            <a:r>
              <a:rPr lang="en-GB" dirty="0" err="1"/>
              <a:t>tres</a:t>
            </a:r>
            <a:r>
              <a:rPr lang="en-GB" dirty="0"/>
              <a:t> y media			  -  Mis </a:t>
            </a:r>
            <a:r>
              <a:rPr lang="en-GB" dirty="0" err="1"/>
              <a:t>clases</a:t>
            </a:r>
            <a:r>
              <a:rPr lang="en-GB" dirty="0"/>
              <a:t> </a:t>
            </a:r>
            <a:r>
              <a:rPr lang="en-GB" dirty="0" err="1"/>
              <a:t>empiezan</a:t>
            </a:r>
            <a:r>
              <a:rPr lang="en-GB" dirty="0"/>
              <a:t> a </a:t>
            </a:r>
            <a:r>
              <a:rPr lang="en-GB" b="1" dirty="0"/>
              <a:t>las</a:t>
            </a:r>
            <a:r>
              <a:rPr lang="en-GB" dirty="0"/>
              <a:t> </a:t>
            </a:r>
            <a:r>
              <a:rPr lang="en-GB" dirty="0" err="1"/>
              <a:t>ocho</a:t>
            </a:r>
            <a:r>
              <a:rPr lang="en-GB" dirty="0"/>
              <a:t> y </a:t>
            </a:r>
            <a:r>
              <a:rPr lang="en-GB" dirty="0" err="1"/>
              <a:t>cuarto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64C3B6-D59F-411D-80DA-EAF8EBBD6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</p:spTree>
    <p:extLst>
      <p:ext uri="{BB962C8B-B14F-4D97-AF65-F5344CB8AC3E}">
        <p14:creationId xmlns:p14="http://schemas.microsoft.com/office/powerpoint/2010/main" val="39054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7063F6-9F60-45E2-85ED-0B428E9C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912B2D-8D96-4BE1-84BD-300F81E461C5}"/>
              </a:ext>
            </a:extLst>
          </p:cNvPr>
          <p:cNvSpPr txBox="1">
            <a:spLocks/>
          </p:cNvSpPr>
          <p:nvPr/>
        </p:nvSpPr>
        <p:spPr>
          <a:xfrm>
            <a:off x="975524" y="1881553"/>
            <a:ext cx="10827270" cy="28029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3. </a:t>
            </a:r>
            <a:r>
              <a:rPr lang="en-GB" b="1" dirty="0"/>
              <a:t>When talking about days of the week use MASCULINE DEFINITE ARTICLE (el – los):</a:t>
            </a:r>
          </a:p>
          <a:p>
            <a:pPr>
              <a:buFontTx/>
              <a:buChar char="-"/>
            </a:pPr>
            <a:r>
              <a:rPr lang="en-GB" dirty="0"/>
              <a:t>Because we are talking about </a:t>
            </a:r>
            <a:r>
              <a:rPr lang="en-GB" b="1" i="1" dirty="0"/>
              <a:t>“el </a:t>
            </a:r>
            <a:r>
              <a:rPr lang="en-GB" b="1" i="1" dirty="0" err="1"/>
              <a:t>día</a:t>
            </a:r>
            <a:r>
              <a:rPr lang="en-GB" b="1" i="1" dirty="0"/>
              <a:t>” </a:t>
            </a:r>
            <a:r>
              <a:rPr lang="en-GB" dirty="0"/>
              <a:t>and is masculine</a:t>
            </a:r>
          </a:p>
          <a:p>
            <a:pPr>
              <a:buFontTx/>
              <a:buChar char="-"/>
            </a:pPr>
            <a:r>
              <a:rPr lang="en-GB" dirty="0"/>
              <a:t>When we talk about </a:t>
            </a:r>
            <a:r>
              <a:rPr lang="en-GB" b="1" dirty="0"/>
              <a:t>one specific day </a:t>
            </a:r>
            <a:r>
              <a:rPr lang="en-GB" dirty="0"/>
              <a:t>of the week, use </a:t>
            </a:r>
            <a:r>
              <a:rPr lang="en-GB" b="1" dirty="0"/>
              <a:t>“el”:</a:t>
            </a:r>
          </a:p>
          <a:p>
            <a:pPr lvl="1">
              <a:buFontTx/>
              <a:buChar char="-"/>
            </a:pPr>
            <a:r>
              <a:rPr lang="en-GB" dirty="0" err="1"/>
              <a:t>Viajaré</a:t>
            </a:r>
            <a:r>
              <a:rPr lang="en-GB" dirty="0"/>
              <a:t> a Lima </a:t>
            </a:r>
            <a:r>
              <a:rPr lang="en-GB" b="1" dirty="0"/>
              <a:t>el</a:t>
            </a:r>
            <a:r>
              <a:rPr lang="en-GB" dirty="0"/>
              <a:t> martes </a:t>
            </a:r>
            <a:r>
              <a:rPr lang="en-GB" dirty="0" err="1"/>
              <a:t>próximo</a:t>
            </a:r>
            <a:r>
              <a:rPr lang="en-GB" dirty="0"/>
              <a:t> </a:t>
            </a:r>
            <a:r>
              <a:rPr lang="en-GB" i="1" dirty="0"/>
              <a:t>(I will travel to Lima next Tuesday)</a:t>
            </a:r>
          </a:p>
          <a:p>
            <a:pPr>
              <a:buFontTx/>
              <a:buChar char="-"/>
            </a:pPr>
            <a:r>
              <a:rPr lang="en-GB" dirty="0"/>
              <a:t>When talking about </a:t>
            </a:r>
            <a:r>
              <a:rPr lang="en-GB" b="1" dirty="0"/>
              <a:t>something habitual or something happens every week</a:t>
            </a:r>
            <a:r>
              <a:rPr lang="en-GB" dirty="0"/>
              <a:t>, use </a:t>
            </a:r>
            <a:r>
              <a:rPr lang="en-GB" b="1" dirty="0"/>
              <a:t>“los”</a:t>
            </a:r>
          </a:p>
          <a:p>
            <a:pPr lvl="1">
              <a:buFontTx/>
              <a:buChar char="-"/>
            </a:pPr>
            <a:r>
              <a:rPr lang="en-GB" dirty="0" err="1"/>
              <a:t>Visito</a:t>
            </a:r>
            <a:r>
              <a:rPr lang="en-GB" dirty="0"/>
              <a:t> a mis padres </a:t>
            </a:r>
            <a:r>
              <a:rPr lang="en-GB" b="1" dirty="0"/>
              <a:t>los</a:t>
            </a:r>
            <a:r>
              <a:rPr lang="en-GB" dirty="0"/>
              <a:t> </a:t>
            </a:r>
            <a:r>
              <a:rPr lang="en-GB" dirty="0" err="1"/>
              <a:t>domingos</a:t>
            </a:r>
            <a:r>
              <a:rPr lang="en-GB" dirty="0"/>
              <a:t> </a:t>
            </a:r>
            <a:r>
              <a:rPr lang="en-GB" i="1" dirty="0"/>
              <a:t>(I visit my parents every Sunday)</a:t>
            </a:r>
          </a:p>
        </p:txBody>
      </p:sp>
    </p:spTree>
    <p:extLst>
      <p:ext uri="{BB962C8B-B14F-4D97-AF65-F5344CB8AC3E}">
        <p14:creationId xmlns:p14="http://schemas.microsoft.com/office/powerpoint/2010/main" val="85122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EA262-C7B0-4DAB-B2CD-7FEB6FB6E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637126"/>
            <a:ext cx="9856599" cy="35837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4. </a:t>
            </a:r>
            <a:r>
              <a:rPr lang="en-GB" b="1" dirty="0"/>
              <a:t>WE </a:t>
            </a:r>
            <a:r>
              <a:rPr lang="en-GB" b="1" u="sng" dirty="0"/>
              <a:t>DON’T USE ANY ARTICLE</a:t>
            </a:r>
            <a:r>
              <a:rPr lang="en-GB" b="1" dirty="0"/>
              <a:t> WHEN WE TALK ABOUT:</a:t>
            </a:r>
          </a:p>
          <a:p>
            <a:pPr>
              <a:buFontTx/>
              <a:buChar char="-"/>
            </a:pPr>
            <a:r>
              <a:rPr lang="en-GB" dirty="0"/>
              <a:t>Profession, nationality, religion, and other abstract ideas to describe our identities.</a:t>
            </a:r>
          </a:p>
          <a:p>
            <a:pPr lvl="1">
              <a:buFontTx/>
              <a:buChar char="-"/>
            </a:pPr>
            <a:r>
              <a:rPr lang="en-GB" dirty="0"/>
              <a:t>Soy </a:t>
            </a:r>
            <a:r>
              <a:rPr lang="en-GB" dirty="0" err="1"/>
              <a:t>profesor</a:t>
            </a:r>
            <a:r>
              <a:rPr lang="en-GB" dirty="0"/>
              <a:t> de </a:t>
            </a:r>
            <a:r>
              <a:rPr lang="en-GB" dirty="0" err="1"/>
              <a:t>español</a:t>
            </a:r>
            <a:r>
              <a:rPr lang="en-GB" dirty="0"/>
              <a:t> (I am a Spanish teacher)</a:t>
            </a:r>
          </a:p>
          <a:p>
            <a:pPr lvl="1">
              <a:buFontTx/>
              <a:buChar char="-"/>
            </a:pPr>
            <a:r>
              <a:rPr lang="en-GB" dirty="0"/>
              <a:t>Ella es </a:t>
            </a:r>
            <a:r>
              <a:rPr lang="en-GB" dirty="0" err="1"/>
              <a:t>cubana</a:t>
            </a:r>
            <a:r>
              <a:rPr lang="en-GB" dirty="0"/>
              <a:t> (She is a Cuban)</a:t>
            </a:r>
          </a:p>
          <a:p>
            <a:pPr>
              <a:buFontTx/>
              <a:buChar char="-"/>
            </a:pPr>
            <a:r>
              <a:rPr lang="en-GB" b="1" dirty="0"/>
              <a:t>However</a:t>
            </a:r>
            <a:r>
              <a:rPr lang="en-GB" dirty="0"/>
              <a:t>, if we want </a:t>
            </a:r>
            <a:r>
              <a:rPr lang="en-GB" b="1" dirty="0"/>
              <a:t>to add more information we insert an indefinite article:    				(un-una)</a:t>
            </a:r>
          </a:p>
          <a:p>
            <a:pPr lvl="1">
              <a:buFontTx/>
              <a:buChar char="-"/>
            </a:pPr>
            <a:r>
              <a:rPr lang="en-GB" dirty="0"/>
              <a:t>Es </a:t>
            </a:r>
            <a:r>
              <a:rPr lang="en-GB" b="1" dirty="0"/>
              <a:t>una</a:t>
            </a:r>
            <a:r>
              <a:rPr lang="en-GB" dirty="0"/>
              <a:t> </a:t>
            </a:r>
            <a:r>
              <a:rPr lang="en-GB" dirty="0" err="1"/>
              <a:t>buena</a:t>
            </a:r>
            <a:r>
              <a:rPr lang="en-GB" dirty="0"/>
              <a:t> </a:t>
            </a:r>
            <a:r>
              <a:rPr lang="en-GB" dirty="0" err="1"/>
              <a:t>estudiante</a:t>
            </a:r>
            <a:r>
              <a:rPr lang="en-GB" dirty="0"/>
              <a:t> de </a:t>
            </a:r>
            <a:r>
              <a:rPr lang="en-GB" dirty="0" err="1"/>
              <a:t>español</a:t>
            </a:r>
            <a:r>
              <a:rPr lang="en-GB" dirty="0"/>
              <a:t> (She is a good Spanish student)</a:t>
            </a:r>
          </a:p>
          <a:p>
            <a:pPr lvl="1">
              <a:buFontTx/>
              <a:buChar char="-"/>
            </a:pPr>
            <a:r>
              <a:rPr lang="en-GB" dirty="0" err="1"/>
              <a:t>Él</a:t>
            </a:r>
            <a:r>
              <a:rPr lang="en-GB" dirty="0"/>
              <a:t> es </a:t>
            </a:r>
            <a:r>
              <a:rPr lang="en-GB" b="1" dirty="0"/>
              <a:t>un</a:t>
            </a:r>
            <a:r>
              <a:rPr lang="en-GB" dirty="0"/>
              <a:t> </a:t>
            </a:r>
            <a:r>
              <a:rPr lang="en-GB" dirty="0" err="1"/>
              <a:t>niño</a:t>
            </a:r>
            <a:r>
              <a:rPr lang="en-GB" dirty="0"/>
              <a:t> </a:t>
            </a:r>
            <a:r>
              <a:rPr lang="en-GB" dirty="0" err="1"/>
              <a:t>muy</a:t>
            </a:r>
            <a:r>
              <a:rPr lang="en-GB" dirty="0"/>
              <a:t> </a:t>
            </a:r>
            <a:r>
              <a:rPr lang="en-GB" dirty="0" err="1"/>
              <a:t>educado</a:t>
            </a:r>
            <a:r>
              <a:rPr lang="en-GB" dirty="0"/>
              <a:t> (He is a well educated/polite boy)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64C3B6-D59F-411D-80DA-EAF8EBBD6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</p:spTree>
    <p:extLst>
      <p:ext uri="{BB962C8B-B14F-4D97-AF65-F5344CB8AC3E}">
        <p14:creationId xmlns:p14="http://schemas.microsoft.com/office/powerpoint/2010/main" val="386104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3493A-9675-4A11-9356-8078262B9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Follow us on Facebook: GH Spanish Tutor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4A9DE7-D9E0-4095-8BE8-2CAC767DCD45}"/>
              </a:ext>
            </a:extLst>
          </p:cNvPr>
          <p:cNvSpPr txBox="1">
            <a:spLocks/>
          </p:cNvSpPr>
          <p:nvPr/>
        </p:nvSpPr>
        <p:spPr>
          <a:xfrm>
            <a:off x="877052" y="1772529"/>
            <a:ext cx="10306764" cy="3052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5. </a:t>
            </a:r>
            <a:r>
              <a:rPr lang="en-GB" b="1" dirty="0"/>
              <a:t>WE DON’T USE ANY ARTICLE WHEN WE TALK ABOUT AN UNSPECIFIED QUANTITY:</a:t>
            </a:r>
          </a:p>
          <a:p>
            <a:pPr>
              <a:buFontTx/>
              <a:buChar char="-"/>
            </a:pPr>
            <a:r>
              <a:rPr lang="en-GB" dirty="0"/>
              <a:t>In English we use “some” or “any” to talk about unspecified quantity of something or with uncountable noun: </a:t>
            </a:r>
          </a:p>
          <a:p>
            <a:pPr lvl="1">
              <a:buFontTx/>
              <a:buChar char="-"/>
            </a:pPr>
            <a:r>
              <a:rPr lang="en-GB" i="1" dirty="0"/>
              <a:t>I’d like </a:t>
            </a:r>
            <a:r>
              <a:rPr lang="en-GB" b="1" i="1" dirty="0"/>
              <a:t>some</a:t>
            </a:r>
            <a:r>
              <a:rPr lang="en-GB" i="1" dirty="0"/>
              <a:t> mashed potatoes   		-   I don’t fancy </a:t>
            </a:r>
            <a:r>
              <a:rPr lang="en-GB" b="1" i="1" dirty="0"/>
              <a:t>any</a:t>
            </a:r>
            <a:r>
              <a:rPr lang="en-GB" i="1" dirty="0"/>
              <a:t> drink</a:t>
            </a:r>
          </a:p>
          <a:p>
            <a:pPr>
              <a:buFontTx/>
              <a:buChar char="-"/>
            </a:pPr>
            <a:r>
              <a:rPr lang="en-GB" b="1" dirty="0"/>
              <a:t>In Spanish we don’t need them.</a:t>
            </a:r>
          </a:p>
          <a:p>
            <a:pPr lvl="1">
              <a:buFontTx/>
              <a:buChar char="-"/>
            </a:pPr>
            <a:r>
              <a:rPr lang="en-GB" i="1" dirty="0"/>
              <a:t>Me </a:t>
            </a:r>
            <a:r>
              <a:rPr lang="en-GB" i="1" dirty="0" err="1"/>
              <a:t>gustaría</a:t>
            </a:r>
            <a:r>
              <a:rPr lang="en-GB" i="1" dirty="0"/>
              <a:t> </a:t>
            </a:r>
            <a:r>
              <a:rPr lang="en-GB" i="1" dirty="0" err="1"/>
              <a:t>puré</a:t>
            </a:r>
            <a:r>
              <a:rPr lang="en-GB" i="1" dirty="0"/>
              <a:t> de patatas		-   No me </a:t>
            </a:r>
            <a:r>
              <a:rPr lang="en-GB" i="1" dirty="0" err="1"/>
              <a:t>apetece</a:t>
            </a:r>
            <a:r>
              <a:rPr lang="en-GB" i="1" dirty="0"/>
              <a:t> </a:t>
            </a:r>
            <a:r>
              <a:rPr lang="en-GB" i="1" dirty="0" err="1"/>
              <a:t>ninguna</a:t>
            </a:r>
            <a:r>
              <a:rPr lang="en-GB" i="1" dirty="0"/>
              <a:t> </a:t>
            </a:r>
            <a:r>
              <a:rPr lang="en-GB" i="1" dirty="0" err="1"/>
              <a:t>bebida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2858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6414</TotalTime>
  <Words>943</Words>
  <Application>Microsoft Office PowerPoint</Application>
  <PresentationFormat>Panorámica</PresentationFormat>
  <Paragraphs>93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Gallery</vt:lpstr>
      <vt:lpstr>Gramática: Artículos definidos y Artículos indefinidos</vt:lpstr>
      <vt:lpstr>Presentación de PowerPoint</vt:lpstr>
      <vt:lpstr>Presentación de PowerPoint</vt:lpstr>
      <vt:lpstr>Diferentes usos de los Artículos  – Different uses of the articles –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Gramática: Artículos definidos y Artículos indefinidos</dc:title>
  <dc:creator>GRengifo-Hatton</dc:creator>
  <cp:lastModifiedBy>GRengifo-Hatton</cp:lastModifiedBy>
  <cp:revision>38</cp:revision>
  <dcterms:created xsi:type="dcterms:W3CDTF">2020-07-14T08:46:06Z</dcterms:created>
  <dcterms:modified xsi:type="dcterms:W3CDTF">2020-07-18T22:05:35Z</dcterms:modified>
</cp:coreProperties>
</file>